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2"/>
  </p:sldMasterIdLst>
  <p:notesMasterIdLst>
    <p:notesMasterId r:id="rId35"/>
  </p:notesMasterIdLst>
  <p:sldIdLst>
    <p:sldId id="422" r:id="rId3"/>
    <p:sldId id="423" r:id="rId4"/>
    <p:sldId id="426" r:id="rId5"/>
    <p:sldId id="429" r:id="rId6"/>
    <p:sldId id="433" r:id="rId7"/>
    <p:sldId id="434" r:id="rId8"/>
    <p:sldId id="435" r:id="rId9"/>
    <p:sldId id="436" r:id="rId10"/>
    <p:sldId id="438" r:id="rId11"/>
    <p:sldId id="439" r:id="rId12"/>
    <p:sldId id="440" r:id="rId13"/>
    <p:sldId id="466" r:id="rId14"/>
    <p:sldId id="437" r:id="rId15"/>
    <p:sldId id="441" r:id="rId16"/>
    <p:sldId id="560" r:id="rId17"/>
    <p:sldId id="445" r:id="rId18"/>
    <p:sldId id="455" r:id="rId19"/>
    <p:sldId id="449" r:id="rId20"/>
    <p:sldId id="450" r:id="rId21"/>
    <p:sldId id="457" r:id="rId22"/>
    <p:sldId id="458" r:id="rId23"/>
    <p:sldId id="453" r:id="rId24"/>
    <p:sldId id="442" r:id="rId25"/>
    <p:sldId id="475" r:id="rId26"/>
    <p:sldId id="444" r:id="rId27"/>
    <p:sldId id="471" r:id="rId28"/>
    <p:sldId id="527" r:id="rId29"/>
    <p:sldId id="474" r:id="rId30"/>
    <p:sldId id="470" r:id="rId31"/>
    <p:sldId id="464" r:id="rId32"/>
    <p:sldId id="482" r:id="rId33"/>
    <p:sldId id="492" r:id="rId34"/>
  </p:sldIdLst>
  <p:sldSz cx="9144000" cy="5143500" type="screen16x9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7">
          <p15:clr>
            <a:srgbClr val="A4A3A4"/>
          </p15:clr>
        </p15:guide>
        <p15:guide id="2" pos="291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李雪烽" initials="李雪烽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660066"/>
    <a:srgbClr val="990033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94"/>
    <p:restoredTop sz="95343"/>
  </p:normalViewPr>
  <p:slideViewPr>
    <p:cSldViewPr showGuides="1">
      <p:cViewPr varScale="1">
        <p:scale>
          <a:sx n="108" d="100"/>
          <a:sy n="108" d="100"/>
        </p:scale>
        <p:origin x="739" y="82"/>
      </p:cViewPr>
      <p:guideLst>
        <p:guide orient="horz" pos="1577"/>
        <p:guide pos="291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1C80C4-3C37-4B06-AC2A-25F05322FDE0}" type="doc">
      <dgm:prSet loTypeId="urn:microsoft.com/office/officeart/2005/8/layout/list1#1" loCatId="list" qsTypeId="urn:microsoft.com/office/officeart/2005/8/quickstyle/simple3#1" qsCatId="simple" csTypeId="urn:microsoft.com/office/officeart/2005/8/colors/accent1_2#1" csCatId="accent1" phldr="0"/>
      <dgm:spPr/>
      <dgm:t>
        <a:bodyPr/>
        <a:lstStyle/>
        <a:p>
          <a:endParaRPr lang="zh-CN" altLang="en-US"/>
        </a:p>
      </dgm:t>
    </dgm:pt>
    <dgm:pt modelId="{79F64CC5-B0A0-473A-A647-A8DB6562D23B}">
      <dgm:prSet phldrT="[文本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b="1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rPr>
            <a:t>一、</a:t>
          </a:r>
          <a:r>
            <a:rPr lang="zh-CN" sz="3200" b="1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rPr>
            <a:t>科技名著</a:t>
          </a:r>
          <a:endParaRPr lang="zh-CN" sz="2800" b="1">
            <a:latin typeface="楷体" panose="02010609060101010101" pitchFamily="49" charset="-122"/>
            <a:ea typeface="楷体" panose="02010609060101010101" pitchFamily="49" charset="-122"/>
            <a:cs typeface="楷体" panose="02010609060101010101" pitchFamily="49" charset="-122"/>
          </a:endParaRPr>
        </a:p>
      </dgm:t>
    </dgm:pt>
    <dgm:pt modelId="{702F6268-E14C-45D5-8115-297DAA4B759C}" type="parTrans" cxnId="{AC6E2D6B-809E-43C5-8B35-26ECBF512DA7}">
      <dgm:prSet/>
      <dgm:spPr/>
      <dgm:t>
        <a:bodyPr/>
        <a:lstStyle/>
        <a:p>
          <a:endParaRPr lang="zh-CN" altLang="en-US"/>
        </a:p>
      </dgm:t>
    </dgm:pt>
    <dgm:pt modelId="{981E424B-A63B-4DF7-BC97-1D5B2B7044B1}" type="sibTrans" cxnId="{AC6E2D6B-809E-43C5-8B35-26ECBF512DA7}">
      <dgm:prSet/>
      <dgm:spPr/>
      <dgm:t>
        <a:bodyPr/>
        <a:lstStyle/>
        <a:p>
          <a:endParaRPr lang="zh-CN" altLang="en-US"/>
        </a:p>
      </dgm:t>
    </dgm:pt>
    <dgm:pt modelId="{D4AB1542-9F74-4E45-B615-57F5DFDC43EE}">
      <dgm:prSet phldrT="[文本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b="1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rPr>
            <a:t>二、明长城和北京城</a:t>
          </a:r>
          <a:endParaRPr lang="zh-CN" altLang="en-US" sz="2800" b="1">
            <a:latin typeface="楷体" panose="02010609060101010101" pitchFamily="49" charset="-122"/>
            <a:ea typeface="楷体" panose="02010609060101010101" pitchFamily="49" charset="-122"/>
            <a:cs typeface="楷体" panose="02010609060101010101" pitchFamily="49" charset="-122"/>
          </a:endParaRPr>
        </a:p>
      </dgm:t>
    </dgm:pt>
    <dgm:pt modelId="{DCA1BD93-FD98-4A06-8ECE-28E6935BECED}" type="parTrans" cxnId="{71B277F8-712A-4128-BF30-25E779DE1DF6}">
      <dgm:prSet/>
      <dgm:spPr/>
      <dgm:t>
        <a:bodyPr/>
        <a:lstStyle/>
        <a:p>
          <a:endParaRPr lang="zh-CN" altLang="en-US"/>
        </a:p>
      </dgm:t>
    </dgm:pt>
    <dgm:pt modelId="{69748832-ECC5-4F63-A6AC-8504A7E906B9}" type="sibTrans" cxnId="{71B277F8-712A-4128-BF30-25E779DE1DF6}">
      <dgm:prSet/>
      <dgm:spPr/>
      <dgm:t>
        <a:bodyPr/>
        <a:lstStyle/>
        <a:p>
          <a:endParaRPr lang="zh-CN" altLang="en-US"/>
        </a:p>
      </dgm:t>
    </dgm:pt>
    <dgm:pt modelId="{E484A0DB-ADE2-41BB-B1F9-A397557174FE}">
      <dgm:prSet phldrT="[文本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b="1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+mn-ea"/>
            </a:rPr>
            <a:t>三、小说和艺术</a:t>
          </a:r>
          <a:endParaRPr lang="zh-CN" altLang="en-US" sz="2800"/>
        </a:p>
      </dgm:t>
    </dgm:pt>
    <dgm:pt modelId="{0D3844BD-A934-4ADF-8CEC-4B7101CACCC9}" type="parTrans" cxnId="{D1F755F1-1BA9-495F-B982-D00147EEDBF4}">
      <dgm:prSet/>
      <dgm:spPr/>
      <dgm:t>
        <a:bodyPr/>
        <a:lstStyle/>
        <a:p>
          <a:endParaRPr lang="zh-CN" altLang="en-US"/>
        </a:p>
      </dgm:t>
    </dgm:pt>
    <dgm:pt modelId="{FC59B45A-A616-4E16-B98F-7EBC1D5DDF85}" type="sibTrans" cxnId="{D1F755F1-1BA9-495F-B982-D00147EEDBF4}">
      <dgm:prSet/>
      <dgm:spPr/>
      <dgm:t>
        <a:bodyPr/>
        <a:lstStyle/>
        <a:p>
          <a:endParaRPr lang="zh-CN" altLang="en-US"/>
        </a:p>
      </dgm:t>
    </dgm:pt>
    <dgm:pt modelId="{EE3CB678-3AF3-48EB-A9A3-4C9B3B638DF4}" type="pres">
      <dgm:prSet presAssocID="{501C80C4-3C37-4B06-AC2A-25F05322FDE0}" presName="linear" presStyleCnt="0">
        <dgm:presLayoutVars>
          <dgm:dir/>
          <dgm:animLvl val="lvl"/>
          <dgm:resizeHandles val="exact"/>
        </dgm:presLayoutVars>
      </dgm:prSet>
      <dgm:spPr/>
    </dgm:pt>
    <dgm:pt modelId="{A787D67B-DDA1-4988-8415-DCD48FC3EA83}" type="pres">
      <dgm:prSet presAssocID="{79F64CC5-B0A0-473A-A647-A8DB6562D23B}" presName="parentLin" presStyleCnt="0"/>
      <dgm:spPr/>
    </dgm:pt>
    <dgm:pt modelId="{0797CEA2-9F9D-4159-A8DC-2F0D60611F3B}" type="pres">
      <dgm:prSet presAssocID="{79F64CC5-B0A0-473A-A647-A8DB6562D23B}" presName="parentLeftMargin" presStyleLbl="node1" presStyleIdx="0" presStyleCnt="3"/>
      <dgm:spPr/>
    </dgm:pt>
    <dgm:pt modelId="{2968AA41-C1D3-4EDF-9DB3-378F66B2FD39}" type="pres">
      <dgm:prSet presAssocID="{79F64CC5-B0A0-473A-A647-A8DB6562D23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61417B3-60F3-4BE3-8E8F-9CEC27ECBCDA}" type="pres">
      <dgm:prSet presAssocID="{79F64CC5-B0A0-473A-A647-A8DB6562D23B}" presName="negativeSpace" presStyleCnt="0"/>
      <dgm:spPr/>
    </dgm:pt>
    <dgm:pt modelId="{D167D85B-ED5F-4134-9F18-E6B4BAE0C614}" type="pres">
      <dgm:prSet presAssocID="{79F64CC5-B0A0-473A-A647-A8DB6562D23B}" presName="childText" presStyleLbl="conFgAcc1" presStyleIdx="0" presStyleCnt="3">
        <dgm:presLayoutVars>
          <dgm:bulletEnabled val="1"/>
        </dgm:presLayoutVars>
      </dgm:prSet>
      <dgm:spPr/>
    </dgm:pt>
    <dgm:pt modelId="{6402558A-B637-4118-8793-2FA57B2393DA}" type="pres">
      <dgm:prSet presAssocID="{981E424B-A63B-4DF7-BC97-1D5B2B7044B1}" presName="spaceBetweenRectangles" presStyleCnt="0"/>
      <dgm:spPr/>
    </dgm:pt>
    <dgm:pt modelId="{8E561E53-8519-43F2-B9E7-546C3EB01970}" type="pres">
      <dgm:prSet presAssocID="{D4AB1542-9F74-4E45-B615-57F5DFDC43EE}" presName="parentLin" presStyleCnt="0"/>
      <dgm:spPr/>
    </dgm:pt>
    <dgm:pt modelId="{3559B5A5-3E91-49F5-A868-297DBB575668}" type="pres">
      <dgm:prSet presAssocID="{D4AB1542-9F74-4E45-B615-57F5DFDC43EE}" presName="parentLeftMargin" presStyleLbl="node1" presStyleIdx="0" presStyleCnt="3"/>
      <dgm:spPr/>
    </dgm:pt>
    <dgm:pt modelId="{48FABA9F-C289-434B-8864-E8FC1B5C2F60}" type="pres">
      <dgm:prSet presAssocID="{D4AB1542-9F74-4E45-B615-57F5DFDC43E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2F65D9D-7898-4EE1-ADBC-A6F5139DEC13}" type="pres">
      <dgm:prSet presAssocID="{D4AB1542-9F74-4E45-B615-57F5DFDC43EE}" presName="negativeSpace" presStyleCnt="0"/>
      <dgm:spPr/>
    </dgm:pt>
    <dgm:pt modelId="{6B4B0D2A-F76A-4881-A678-1599A9C1764F}" type="pres">
      <dgm:prSet presAssocID="{D4AB1542-9F74-4E45-B615-57F5DFDC43EE}" presName="childText" presStyleLbl="conFgAcc1" presStyleIdx="1" presStyleCnt="3">
        <dgm:presLayoutVars>
          <dgm:bulletEnabled val="1"/>
        </dgm:presLayoutVars>
      </dgm:prSet>
      <dgm:spPr/>
    </dgm:pt>
    <dgm:pt modelId="{4CCA9E30-BEB2-4B5D-BA10-E5FCB43776E3}" type="pres">
      <dgm:prSet presAssocID="{69748832-ECC5-4F63-A6AC-8504A7E906B9}" presName="spaceBetweenRectangles" presStyleCnt="0"/>
      <dgm:spPr/>
    </dgm:pt>
    <dgm:pt modelId="{E366F1EF-FE80-457B-9C6A-8A0AC673FB1B}" type="pres">
      <dgm:prSet presAssocID="{E484A0DB-ADE2-41BB-B1F9-A397557174FE}" presName="parentLin" presStyleCnt="0"/>
      <dgm:spPr/>
    </dgm:pt>
    <dgm:pt modelId="{06AA40BB-9886-4B46-8ECB-F4B42996D2E4}" type="pres">
      <dgm:prSet presAssocID="{E484A0DB-ADE2-41BB-B1F9-A397557174FE}" presName="parentLeftMargin" presStyleLbl="node1" presStyleIdx="1" presStyleCnt="3"/>
      <dgm:spPr/>
    </dgm:pt>
    <dgm:pt modelId="{E2F3FA2F-E1C7-4C05-8B05-C32B42A9A930}" type="pres">
      <dgm:prSet presAssocID="{E484A0DB-ADE2-41BB-B1F9-A397557174F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C36A5161-621C-488B-95ED-161DD8C18700}" type="pres">
      <dgm:prSet presAssocID="{E484A0DB-ADE2-41BB-B1F9-A397557174FE}" presName="negativeSpace" presStyleCnt="0"/>
      <dgm:spPr/>
    </dgm:pt>
    <dgm:pt modelId="{F2D507D6-5CB7-4C81-896F-18FAF0126329}" type="pres">
      <dgm:prSet presAssocID="{E484A0DB-ADE2-41BB-B1F9-A397557174FE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5FC6E0A-4C81-4F53-B848-C7D0F453A4B8}" type="presOf" srcId="{D4AB1542-9F74-4E45-B615-57F5DFDC43EE}" destId="{48FABA9F-C289-434B-8864-E8FC1B5C2F60}" srcOrd="1" destOrd="0" presId="urn:microsoft.com/office/officeart/2005/8/layout/list1#1"/>
    <dgm:cxn modelId="{12E2530B-7965-4E7D-B467-241548063BA3}" type="presOf" srcId="{79F64CC5-B0A0-473A-A647-A8DB6562D23B}" destId="{0797CEA2-9F9D-4159-A8DC-2F0D60611F3B}" srcOrd="0" destOrd="0" presId="urn:microsoft.com/office/officeart/2005/8/layout/list1#1"/>
    <dgm:cxn modelId="{97A25329-285A-4FD3-BCB3-0523BB8DDAEE}" type="presOf" srcId="{E484A0DB-ADE2-41BB-B1F9-A397557174FE}" destId="{E2F3FA2F-E1C7-4C05-8B05-C32B42A9A930}" srcOrd="1" destOrd="0" presId="urn:microsoft.com/office/officeart/2005/8/layout/list1#1"/>
    <dgm:cxn modelId="{B4322333-F14B-4508-BEC6-73C6BB3CBF17}" type="presOf" srcId="{E484A0DB-ADE2-41BB-B1F9-A397557174FE}" destId="{06AA40BB-9886-4B46-8ECB-F4B42996D2E4}" srcOrd="0" destOrd="0" presId="urn:microsoft.com/office/officeart/2005/8/layout/list1#1"/>
    <dgm:cxn modelId="{5F2B8C37-9E03-49C4-A327-A6137F239EF0}" type="presOf" srcId="{D4AB1542-9F74-4E45-B615-57F5DFDC43EE}" destId="{3559B5A5-3E91-49F5-A868-297DBB575668}" srcOrd="0" destOrd="0" presId="urn:microsoft.com/office/officeart/2005/8/layout/list1#1"/>
    <dgm:cxn modelId="{AC6E2D6B-809E-43C5-8B35-26ECBF512DA7}" srcId="{501C80C4-3C37-4B06-AC2A-25F05322FDE0}" destId="{79F64CC5-B0A0-473A-A647-A8DB6562D23B}" srcOrd="0" destOrd="0" parTransId="{702F6268-E14C-45D5-8115-297DAA4B759C}" sibTransId="{981E424B-A63B-4DF7-BC97-1D5B2B7044B1}"/>
    <dgm:cxn modelId="{BC1E56A8-AF55-4F2C-B9C5-587007904D0F}" type="presOf" srcId="{501C80C4-3C37-4B06-AC2A-25F05322FDE0}" destId="{EE3CB678-3AF3-48EB-A9A3-4C9B3B638DF4}" srcOrd="0" destOrd="0" presId="urn:microsoft.com/office/officeart/2005/8/layout/list1#1"/>
    <dgm:cxn modelId="{775DF2BB-6A1D-4082-8CD6-A61C5CBB9268}" type="presOf" srcId="{79F64CC5-B0A0-473A-A647-A8DB6562D23B}" destId="{2968AA41-C1D3-4EDF-9DB3-378F66B2FD39}" srcOrd="1" destOrd="0" presId="urn:microsoft.com/office/officeart/2005/8/layout/list1#1"/>
    <dgm:cxn modelId="{D1F755F1-1BA9-495F-B982-D00147EEDBF4}" srcId="{501C80C4-3C37-4B06-AC2A-25F05322FDE0}" destId="{E484A0DB-ADE2-41BB-B1F9-A397557174FE}" srcOrd="2" destOrd="0" parTransId="{0D3844BD-A934-4ADF-8CEC-4B7101CACCC9}" sibTransId="{FC59B45A-A616-4E16-B98F-7EBC1D5DDF85}"/>
    <dgm:cxn modelId="{71B277F8-712A-4128-BF30-25E779DE1DF6}" srcId="{501C80C4-3C37-4B06-AC2A-25F05322FDE0}" destId="{D4AB1542-9F74-4E45-B615-57F5DFDC43EE}" srcOrd="1" destOrd="0" parTransId="{DCA1BD93-FD98-4A06-8ECE-28E6935BECED}" sibTransId="{69748832-ECC5-4F63-A6AC-8504A7E906B9}"/>
    <dgm:cxn modelId="{C04C5C4C-E99B-4B7E-A52C-EC42FB4B4F30}" type="presParOf" srcId="{EE3CB678-3AF3-48EB-A9A3-4C9B3B638DF4}" destId="{A787D67B-DDA1-4988-8415-DCD48FC3EA83}" srcOrd="0" destOrd="0" presId="urn:microsoft.com/office/officeart/2005/8/layout/list1#1"/>
    <dgm:cxn modelId="{38BA8FCB-07DE-46B5-9091-602B561E05D7}" type="presParOf" srcId="{A787D67B-DDA1-4988-8415-DCD48FC3EA83}" destId="{0797CEA2-9F9D-4159-A8DC-2F0D60611F3B}" srcOrd="0" destOrd="0" presId="urn:microsoft.com/office/officeart/2005/8/layout/list1#1"/>
    <dgm:cxn modelId="{9A176243-6BEA-4CE7-BAAA-45AD94F1DD00}" type="presParOf" srcId="{A787D67B-DDA1-4988-8415-DCD48FC3EA83}" destId="{2968AA41-C1D3-4EDF-9DB3-378F66B2FD39}" srcOrd="1" destOrd="0" presId="urn:microsoft.com/office/officeart/2005/8/layout/list1#1"/>
    <dgm:cxn modelId="{23A098BC-6128-44FE-B544-10EFEA51749B}" type="presParOf" srcId="{EE3CB678-3AF3-48EB-A9A3-4C9B3B638DF4}" destId="{D61417B3-60F3-4BE3-8E8F-9CEC27ECBCDA}" srcOrd="1" destOrd="0" presId="urn:microsoft.com/office/officeart/2005/8/layout/list1#1"/>
    <dgm:cxn modelId="{FBA79988-F875-457A-ABAC-923CDE6E29EA}" type="presParOf" srcId="{EE3CB678-3AF3-48EB-A9A3-4C9B3B638DF4}" destId="{D167D85B-ED5F-4134-9F18-E6B4BAE0C614}" srcOrd="2" destOrd="0" presId="urn:microsoft.com/office/officeart/2005/8/layout/list1#1"/>
    <dgm:cxn modelId="{08A63DA7-AE9B-4F66-9C2E-FEAE40DDFAB2}" type="presParOf" srcId="{EE3CB678-3AF3-48EB-A9A3-4C9B3B638DF4}" destId="{6402558A-B637-4118-8793-2FA57B2393DA}" srcOrd="3" destOrd="0" presId="urn:microsoft.com/office/officeart/2005/8/layout/list1#1"/>
    <dgm:cxn modelId="{5EAFED33-9734-4619-8B13-FD7990A2793C}" type="presParOf" srcId="{EE3CB678-3AF3-48EB-A9A3-4C9B3B638DF4}" destId="{8E561E53-8519-43F2-B9E7-546C3EB01970}" srcOrd="4" destOrd="0" presId="urn:microsoft.com/office/officeart/2005/8/layout/list1#1"/>
    <dgm:cxn modelId="{222B45F3-79A3-4DEC-82EA-8D5AB48BCE9A}" type="presParOf" srcId="{8E561E53-8519-43F2-B9E7-546C3EB01970}" destId="{3559B5A5-3E91-49F5-A868-297DBB575668}" srcOrd="0" destOrd="0" presId="urn:microsoft.com/office/officeart/2005/8/layout/list1#1"/>
    <dgm:cxn modelId="{0BD94C44-E88D-4492-BAFC-FB2A54246716}" type="presParOf" srcId="{8E561E53-8519-43F2-B9E7-546C3EB01970}" destId="{48FABA9F-C289-434B-8864-E8FC1B5C2F60}" srcOrd="1" destOrd="0" presId="urn:microsoft.com/office/officeart/2005/8/layout/list1#1"/>
    <dgm:cxn modelId="{008BF726-6271-49AB-82DB-BDF2E40E233C}" type="presParOf" srcId="{EE3CB678-3AF3-48EB-A9A3-4C9B3B638DF4}" destId="{72F65D9D-7898-4EE1-ADBC-A6F5139DEC13}" srcOrd="5" destOrd="0" presId="urn:microsoft.com/office/officeart/2005/8/layout/list1#1"/>
    <dgm:cxn modelId="{E79D317C-7BC7-4A8E-ABD9-A0AE4C12F3DD}" type="presParOf" srcId="{EE3CB678-3AF3-48EB-A9A3-4C9B3B638DF4}" destId="{6B4B0D2A-F76A-4881-A678-1599A9C1764F}" srcOrd="6" destOrd="0" presId="urn:microsoft.com/office/officeart/2005/8/layout/list1#1"/>
    <dgm:cxn modelId="{B3BAC629-A6B9-49CC-B33B-633226DF6349}" type="presParOf" srcId="{EE3CB678-3AF3-48EB-A9A3-4C9B3B638DF4}" destId="{4CCA9E30-BEB2-4B5D-BA10-E5FCB43776E3}" srcOrd="7" destOrd="0" presId="urn:microsoft.com/office/officeart/2005/8/layout/list1#1"/>
    <dgm:cxn modelId="{C7D982EA-FB7E-46B1-9983-50799587A589}" type="presParOf" srcId="{EE3CB678-3AF3-48EB-A9A3-4C9B3B638DF4}" destId="{E366F1EF-FE80-457B-9C6A-8A0AC673FB1B}" srcOrd="8" destOrd="0" presId="urn:microsoft.com/office/officeart/2005/8/layout/list1#1"/>
    <dgm:cxn modelId="{5B908D7E-EF29-4D48-BBE2-E2ED52E74CEB}" type="presParOf" srcId="{E366F1EF-FE80-457B-9C6A-8A0AC673FB1B}" destId="{06AA40BB-9886-4B46-8ECB-F4B42996D2E4}" srcOrd="0" destOrd="0" presId="urn:microsoft.com/office/officeart/2005/8/layout/list1#1"/>
    <dgm:cxn modelId="{7CCE2BE4-1D33-4445-A6EC-B83362F40E96}" type="presParOf" srcId="{E366F1EF-FE80-457B-9C6A-8A0AC673FB1B}" destId="{E2F3FA2F-E1C7-4C05-8B05-C32B42A9A930}" srcOrd="1" destOrd="0" presId="urn:microsoft.com/office/officeart/2005/8/layout/list1#1"/>
    <dgm:cxn modelId="{8F9E9443-6537-4A3A-B463-21B8799556FD}" type="presParOf" srcId="{EE3CB678-3AF3-48EB-A9A3-4C9B3B638DF4}" destId="{C36A5161-621C-488B-95ED-161DD8C18700}" srcOrd="9" destOrd="0" presId="urn:microsoft.com/office/officeart/2005/8/layout/list1#1"/>
    <dgm:cxn modelId="{0C152779-924D-4985-8462-053235283D22}" type="presParOf" srcId="{EE3CB678-3AF3-48EB-A9A3-4C9B3B638DF4}" destId="{F2D507D6-5CB7-4C81-896F-18FAF0126329}" srcOrd="10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67D85B-ED5F-4134-9F18-E6B4BAE0C614}">
      <dsp:nvSpPr>
        <dsp:cNvPr id="0" name=""/>
        <dsp:cNvSpPr/>
      </dsp:nvSpPr>
      <dsp:spPr>
        <a:xfrm>
          <a:off x="0" y="491545"/>
          <a:ext cx="7019925" cy="80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68AA41-C1D3-4EDF-9DB3-378F66B2FD39}">
      <dsp:nvSpPr>
        <dsp:cNvPr id="0" name=""/>
        <dsp:cNvSpPr/>
      </dsp:nvSpPr>
      <dsp:spPr>
        <a:xfrm>
          <a:off x="350996" y="19225"/>
          <a:ext cx="4913947" cy="9446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5736" tIns="0" rIns="185736" bIns="0" numCol="1" spcCol="1270" anchor="ctr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b="1" kern="120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rPr>
            <a:t>一、</a:t>
          </a:r>
          <a:r>
            <a:rPr lang="zh-CN" sz="3200" b="1" kern="120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rPr>
            <a:t>科技名著</a:t>
          </a:r>
          <a:endParaRPr lang="zh-CN" sz="2800" b="1" kern="1200">
            <a:latin typeface="楷体" panose="02010609060101010101" pitchFamily="49" charset="-122"/>
            <a:ea typeface="楷体" panose="02010609060101010101" pitchFamily="49" charset="-122"/>
            <a:cs typeface="楷体" panose="02010609060101010101" pitchFamily="49" charset="-122"/>
          </a:endParaRPr>
        </a:p>
      </dsp:txBody>
      <dsp:txXfrm>
        <a:off x="397110" y="65339"/>
        <a:ext cx="4821719" cy="852412"/>
      </dsp:txXfrm>
    </dsp:sp>
    <dsp:sp modelId="{6B4B0D2A-F76A-4881-A678-1599A9C1764F}">
      <dsp:nvSpPr>
        <dsp:cNvPr id="0" name=""/>
        <dsp:cNvSpPr/>
      </dsp:nvSpPr>
      <dsp:spPr>
        <a:xfrm>
          <a:off x="0" y="1943065"/>
          <a:ext cx="7019925" cy="80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FABA9F-C289-434B-8864-E8FC1B5C2F60}">
      <dsp:nvSpPr>
        <dsp:cNvPr id="0" name=""/>
        <dsp:cNvSpPr/>
      </dsp:nvSpPr>
      <dsp:spPr>
        <a:xfrm>
          <a:off x="350996" y="1470745"/>
          <a:ext cx="4913947" cy="9446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5736" tIns="0" rIns="185736" bIns="0" numCol="1" spcCol="1270" anchor="ctr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b="1" kern="120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rPr>
            <a:t>二、明长城和北京城</a:t>
          </a:r>
          <a:endParaRPr lang="zh-CN" altLang="en-US" sz="2800" b="1" kern="1200">
            <a:latin typeface="楷体" panose="02010609060101010101" pitchFamily="49" charset="-122"/>
            <a:ea typeface="楷体" panose="02010609060101010101" pitchFamily="49" charset="-122"/>
            <a:cs typeface="楷体" panose="02010609060101010101" pitchFamily="49" charset="-122"/>
          </a:endParaRPr>
        </a:p>
      </dsp:txBody>
      <dsp:txXfrm>
        <a:off x="397110" y="1516859"/>
        <a:ext cx="4821719" cy="852412"/>
      </dsp:txXfrm>
    </dsp:sp>
    <dsp:sp modelId="{F2D507D6-5CB7-4C81-896F-18FAF0126329}">
      <dsp:nvSpPr>
        <dsp:cNvPr id="0" name=""/>
        <dsp:cNvSpPr/>
      </dsp:nvSpPr>
      <dsp:spPr>
        <a:xfrm>
          <a:off x="0" y="3394585"/>
          <a:ext cx="7019925" cy="80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F3FA2F-E1C7-4C05-8B05-C32B42A9A930}">
      <dsp:nvSpPr>
        <dsp:cNvPr id="0" name=""/>
        <dsp:cNvSpPr/>
      </dsp:nvSpPr>
      <dsp:spPr>
        <a:xfrm>
          <a:off x="350996" y="2922265"/>
          <a:ext cx="4913947" cy="9446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5736" tIns="0" rIns="185736" bIns="0" numCol="1" spcCol="1270" anchor="ctr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b="1" kern="120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+mn-ea"/>
            </a:rPr>
            <a:t>三、小说和艺术</a:t>
          </a:r>
          <a:endParaRPr lang="zh-CN" altLang="en-US" sz="2800" kern="1200"/>
        </a:p>
      </dsp:txBody>
      <dsp:txXfrm>
        <a:off x="397110" y="2968379"/>
        <a:ext cx="4821719" cy="852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#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nodeHorzAlign" val="l"/>
          <dgm:param type="horzAlign" val="l"/>
        </dgm:alg>
      </dgm:if>
      <dgm:else name="Name2">
        <dgm:alg type="lin">
          <dgm:param type="linDir" val="fromT"/>
          <dgm:param type="vertAlign" val="mid"/>
          <dgm:param type="nodeHorzAlign" val="r"/>
          <dgm:param type="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nodeHorzAlign" val="l"/>
              <dgm:param type="horzAlign" val="l"/>
            </dgm:alg>
          </dgm:if>
          <dgm:else name="Name6">
            <dgm:alg type="lin">
              <dgm:param type="linDir" val="fromR"/>
              <dgm:param type="nodeHorzAlign" val="r"/>
              <dgm:param type="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#1">
  <dgm:title val=""/>
  <dgm:desc val=""/>
  <dgm:catLst>
    <dgm:cat type="simple" pri="103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png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47.jpeg>
</file>

<file path=ppt/media/image48.jpeg>
</file>

<file path=ppt/media/image49.png>
</file>

<file path=ppt/media/image5.jpeg>
</file>

<file path=ppt/media/image50.png>
</file>

<file path=ppt/media/image51.jpeg>
</file>

<file path=ppt/media/image52.png>
</file>

<file path=ppt/media/image53.jpeg>
</file>

<file path=ppt/media/image54.jpeg>
</file>

<file path=ppt/media/image55.jpeg>
</file>

<file path=ppt/media/image56.jpeg>
</file>

<file path=ppt/media/image57.png>
</file>

<file path=ppt/media/image58.jpeg>
</file>

<file path=ppt/media/image59.jpeg>
</file>

<file path=ppt/media/image6.jpe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2020/3/30</a:t>
            </a:fld>
            <a:endParaRPr lang="zh-CN" altLang="en-US" strike="noStrike" noProof="1"/>
          </a:p>
        </p:txBody>
      </p:sp>
      <p:sp>
        <p:nvSpPr>
          <p:cNvPr id="9220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221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0"/>
            <a:r>
              <a:rPr lang="zh-CN" altLang="en-US"/>
              <a:t>第二级</a:t>
            </a:r>
          </a:p>
          <a:p>
            <a:pPr lvl="2" indent="0"/>
            <a:r>
              <a:rPr lang="zh-CN" altLang="en-US"/>
              <a:t>第三级</a:t>
            </a:r>
          </a:p>
          <a:p>
            <a:pPr lvl="3" indent="0"/>
            <a:r>
              <a:rPr lang="zh-CN" altLang="en-US"/>
              <a:t>第四级</a:t>
            </a:r>
          </a:p>
          <a:p>
            <a:pPr lvl="4" indent="0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6%9C%9B%E8%BF%9C%E9%95%9C/479223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baike.baidu.com/item/%E5%A4%A9%E6%96%87%E6%9C%9B%E8%BF%9C%E9%95%9C/193408" TargetMode="External"/><Relationship Id="rId5" Type="http://schemas.openxmlformats.org/officeDocument/2006/relationships/hyperlink" Target="https://baike.baidu.com/item/%E4%BC%BD%E5%88%A9%E7%95%A5/154612" TargetMode="External"/><Relationship Id="rId4" Type="http://schemas.openxmlformats.org/officeDocument/2006/relationships/hyperlink" Target="https://baike.baidu.com/item/%E5%A4%A9%E4%BD%93/749823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政治 经济 外交史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33300D-BFB1-4116-85D4-7F29B4F277E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60418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0419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fld id="{0FC1B72F-A119-4E71-871E-7513CE8403EB}" type="slidenum">
              <a:rPr lang="zh-CN" altLang="en-US"/>
              <a:t>18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64514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451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fld id="{8922D80D-2430-4DF5-B080-4C5BFE60E887}" type="slidenum">
              <a:rPr lang="zh-CN" altLang="en-US"/>
              <a:t>19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70658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0659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fld id="{0BB11517-E9B7-478D-B837-057A95576FE1}" type="slidenum">
              <a:rPr lang="zh-CN" altLang="en-US"/>
              <a:t>22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四大名著 现在也是经典，原因？  经济原因，商品经济发展，市民阶层扩大，文化水平扩大，通俗，所以你们现在看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33300D-BFB1-4116-85D4-7F29B4F277E7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1266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26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fld id="{398A1A37-A16D-4C76-B72E-6A60DBE7C7BC}" type="slidenum">
              <a:rPr lang="zh-CN" altLang="en-US"/>
              <a:t>5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536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536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fld id="{80DB0D2A-B188-42DC-9A8C-957E234758D8}" type="slidenum">
              <a:rPr lang="zh-CN" altLang="en-US"/>
              <a:t>6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7410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7411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fld id="{AA4408EF-A275-449B-BA32-A8E8B4C7F232}" type="slidenum">
              <a:rPr lang="zh-CN" altLang="en-US"/>
              <a:t>7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560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fld id="{48A5FEB3-0EFC-4D61-B845-19C19EC8B3EA}" type="slidenum">
              <a:rPr lang="zh-CN" altLang="en-US"/>
              <a:t>8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8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9699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fld id="{C20074C1-718E-4F64-968C-EB9455570182}" type="slidenum">
              <a:rPr lang="zh-CN" altLang="en-US"/>
              <a:t>9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584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584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fld id="{697F40FE-0336-40BD-9DD8-4F3520CB0C54}" type="slidenum">
              <a:rPr lang="zh-CN" altLang="en-US"/>
              <a:t>10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33300D-BFB1-4116-85D4-7F29B4F277E7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我国都是实践来的，则是通过多次试验得出来，西方开始作用并不大，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中国为什么缺少创新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伽利略是利用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望远镜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观察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天体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取得大量成果的第一人。物理学家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伽利略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1609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年发明了人类历史上第一台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天文望远镜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33300D-BFB1-4116-85D4-7F29B4F277E7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fontAlgn="auto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fontAlgn="auto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9" name="日期占位符 3"/>
          <p:cNvSpPr>
            <a:spLocks noGrp="1"/>
          </p:cNvSpPr>
          <p:nvPr>
            <p:ph type="dt" sz="half" idx="2"/>
            <p:custDataLst>
              <p:tags r:id="rId1"/>
            </p:custDataLst>
          </p:nvPr>
        </p:nvSpPr>
        <p:spPr>
          <a:xfrm>
            <a:off x="5403850" y="4532313"/>
            <a:ext cx="684213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30" name="页脚占位符 4"/>
          <p:cNvSpPr>
            <a:spLocks noGrp="1"/>
          </p:cNvSpPr>
          <p:nvPr>
            <p:ph type="ftr" sz="quarter" idx="3"/>
            <p:custDataLst>
              <p:tags r:id="rId2"/>
            </p:custDataLst>
          </p:nvPr>
        </p:nvSpPr>
        <p:spPr>
          <a:xfrm>
            <a:off x="508000" y="4532313"/>
            <a:ext cx="47244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>
                <a:latin typeface="Calibri" panose="020F0502020204030204" pitchFamily="34" charset="0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31" name="灯片编号占位符 5"/>
          <p:cNvSpPr>
            <a:spLocks noGrp="1"/>
          </p:cNvSpPr>
          <p:nvPr>
            <p:ph type="sldNum" sz="quarter" idx="4"/>
            <p:custDataLst>
              <p:tags r:id="rId3"/>
            </p:custDataLst>
          </p:nvPr>
        </p:nvSpPr>
        <p:spPr>
          <a:xfrm>
            <a:off x="6442075" y="4532313"/>
            <a:ext cx="51435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F50F4AD-9889-44B1-8AD0-85734638189F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charset="-122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N:\人文学院PPT\模版\书法水墨画卷图片副本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矩形 8"/>
          <p:cNvSpPr/>
          <p:nvPr userDrawn="1"/>
        </p:nvSpPr>
        <p:spPr>
          <a:xfrm>
            <a:off x="0" y="-7937"/>
            <a:ext cx="9144000" cy="5160963"/>
          </a:xfrm>
          <a:prstGeom prst="rect">
            <a:avLst/>
          </a:prstGeom>
          <a:blipFill dpi="0" rotWithShape="1">
            <a:blip r:embed="rId3" cstate="email">
              <a:alphaModFix amt="4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z="1215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8850"/>
            <a:ext cx="21336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BB0A5745-317A-4343-A5D8-C6C53DC748C6}" type="datetimeFigureOut">
              <a:rPr lang="zh-CN" altLang="en-US" sz="1080" strike="noStrike" noProof="1" smtClean="0">
                <a:latin typeface="+mn-lt"/>
                <a:ea typeface="+mn-ea"/>
                <a:cs typeface="+mn-cs"/>
              </a:rPr>
              <a:t>2020/3/30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8850"/>
            <a:ext cx="28956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8850"/>
            <a:ext cx="21336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921A9B8D-79C7-454A-BC7A-7C631308764D}" type="slidenum">
              <a:rPr lang="zh-CN" altLang="en-US" sz="1080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fontAlgn="auto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fontAlgn="auto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9" name="日期占位符 3"/>
          <p:cNvSpPr>
            <a:spLocks noGrp="1"/>
          </p:cNvSpPr>
          <p:nvPr>
            <p:ph type="dt" sz="half" idx="2"/>
            <p:custDataLst>
              <p:tags r:id="rId1"/>
            </p:custDataLst>
          </p:nvPr>
        </p:nvSpPr>
        <p:spPr>
          <a:xfrm>
            <a:off x="5403850" y="4532313"/>
            <a:ext cx="684213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30" name="页脚占位符 4"/>
          <p:cNvSpPr>
            <a:spLocks noGrp="1"/>
          </p:cNvSpPr>
          <p:nvPr>
            <p:ph type="ftr" sz="quarter" idx="3"/>
            <p:custDataLst>
              <p:tags r:id="rId2"/>
            </p:custDataLst>
          </p:nvPr>
        </p:nvSpPr>
        <p:spPr>
          <a:xfrm>
            <a:off x="508000" y="4532313"/>
            <a:ext cx="47244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>
                <a:latin typeface="Calibri" panose="020F0502020204030204" pitchFamily="34" charset="0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31" name="灯片编号占位符 5"/>
          <p:cNvSpPr>
            <a:spLocks noGrp="1"/>
          </p:cNvSpPr>
          <p:nvPr>
            <p:ph type="sldNum" sz="quarter" idx="4"/>
            <p:custDataLst>
              <p:tags r:id="rId3"/>
            </p:custDataLst>
          </p:nvPr>
        </p:nvSpPr>
        <p:spPr>
          <a:xfrm>
            <a:off x="6442075" y="4532313"/>
            <a:ext cx="51435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F50F4AD-9889-44B1-8AD0-85734638189F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charset="-122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N:\人文学院PPT\模版\书法水墨画卷图片副本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矩形 8"/>
          <p:cNvSpPr/>
          <p:nvPr userDrawn="1"/>
        </p:nvSpPr>
        <p:spPr>
          <a:xfrm>
            <a:off x="0" y="-7937"/>
            <a:ext cx="9144000" cy="5160963"/>
          </a:xfrm>
          <a:prstGeom prst="rect">
            <a:avLst/>
          </a:prstGeom>
          <a:blipFill dpi="0" rotWithShape="1">
            <a:blip r:embed="rId3" cstate="email">
              <a:alphaModFix amt="4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z="1215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8850"/>
            <a:ext cx="21336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BB0A5745-317A-4343-A5D8-C6C53DC748C6}" type="datetimeFigureOut">
              <a:rPr lang="zh-CN" altLang="en-US" sz="1080" strike="noStrike" noProof="1" smtClean="0">
                <a:latin typeface="+mn-lt"/>
                <a:ea typeface="+mn-ea"/>
                <a:cs typeface="+mn-cs"/>
              </a:rPr>
              <a:t>2020/3/30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8850"/>
            <a:ext cx="28956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8850"/>
            <a:ext cx="21336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921A9B8D-79C7-454A-BC7A-7C631308764D}" type="slidenum">
              <a:rPr lang="zh-CN" altLang="en-US" sz="1080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 cstate="print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 indent="-28575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 cstate="print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 indent="-28575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6C73FD-7AB0-4EEB-83C9-F21CD4D6267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 lvl="0" eaLnBrk="1" fontAlgn="base" hangingPunct="1">
              <a:buNone/>
            </a:pPr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9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3.png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45.png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oleObject" Target="../embeddings/oleObject1.bin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5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59.jpeg"/><Relationship Id="rId4" Type="http://schemas.openxmlformats.org/officeDocument/2006/relationships/image" Target="../media/image58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Line 6"/>
          <p:cNvSpPr/>
          <p:nvPr/>
        </p:nvSpPr>
        <p:spPr>
          <a:xfrm flipH="1">
            <a:off x="4568429" y="421481"/>
            <a:ext cx="16669" cy="4293394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50" name="Line 7"/>
          <p:cNvSpPr/>
          <p:nvPr/>
        </p:nvSpPr>
        <p:spPr>
          <a:xfrm>
            <a:off x="1143000" y="2628900"/>
            <a:ext cx="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51" name="Line 8"/>
          <p:cNvSpPr/>
          <p:nvPr/>
        </p:nvSpPr>
        <p:spPr>
          <a:xfrm>
            <a:off x="1143000" y="2628900"/>
            <a:ext cx="68580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2052" name="图片 4" descr="200911221336197d87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825" y="325755"/>
            <a:ext cx="2167890" cy="22752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3" name="图片 1" descr="10530107_87528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20" y="348615"/>
            <a:ext cx="3004820" cy="22523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10" name="Text Box 10"/>
          <p:cNvSpPr txBox="1"/>
          <p:nvPr/>
        </p:nvSpPr>
        <p:spPr>
          <a:xfrm>
            <a:off x="3018155" y="2140585"/>
            <a:ext cx="1482725" cy="4603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《西游记》</a:t>
            </a:r>
          </a:p>
        </p:txBody>
      </p:sp>
      <p:pic>
        <p:nvPicPr>
          <p:cNvPr id="2056" name="图片 11" descr="t01710496597f0fce6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" y="2673985"/>
            <a:ext cx="2497455" cy="23380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6899910" y="2140585"/>
            <a:ext cx="1577340" cy="4603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《水浒传》</a:t>
            </a:r>
          </a:p>
        </p:txBody>
      </p:sp>
      <p:sp>
        <p:nvSpPr>
          <p:cNvPr id="3" name="Text Box 13"/>
          <p:cNvSpPr txBox="1"/>
          <p:nvPr/>
        </p:nvSpPr>
        <p:spPr>
          <a:xfrm>
            <a:off x="2716530" y="4551680"/>
            <a:ext cx="1851660" cy="4603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《三国演义》</a:t>
            </a:r>
          </a:p>
        </p:txBody>
      </p:sp>
      <p:sp>
        <p:nvSpPr>
          <p:cNvPr id="4" name="WordArt 9"/>
          <p:cNvSpPr>
            <a:spLocks noChangeArrowheads="1" noChangeShapeType="1" noTextEdit="1"/>
          </p:cNvSpPr>
          <p:nvPr/>
        </p:nvSpPr>
        <p:spPr bwMode="auto">
          <a:xfrm>
            <a:off x="4822825" y="3237865"/>
            <a:ext cx="4293235" cy="1407160"/>
          </a:xfrm>
          <a:prstGeom prst="rect">
            <a:avLst/>
          </a:prstGeom>
        </p:spPr>
        <p:txBody>
          <a:bodyPr wrap="none" numCol="1" fromWordArt="1">
            <a:prstTxWarp prst="textPlain">
              <a:avLst>
                <a:gd name="adj" fmla="val 50000"/>
              </a:avLst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50" b="1" i="0" u="none" strike="noStrike" kern="10" cap="none" spc="0" normalizeH="0" baseline="0" noProof="1">
                <a:ln w="9525">
                  <a:noFill/>
                  <a:round/>
                </a:ln>
                <a:solidFill>
                  <a:srgbClr val="0000FF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ea"/>
              </a:rPr>
              <a:t>它们分别是哪部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50" b="1" i="0" u="none" strike="noStrike" kern="10" cap="none" spc="0" normalizeH="0" baseline="0" noProof="1">
                <a:ln w="9525">
                  <a:noFill/>
                  <a:round/>
                </a:ln>
                <a:solidFill>
                  <a:srgbClr val="0000FF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ea"/>
              </a:rPr>
              <a:t>名著里的插图呢</a:t>
            </a:r>
            <a:r>
              <a:rPr kumimoji="0" lang="en-US" altLang="zh-CN" sz="4050" b="1" i="0" u="none" strike="noStrike" kern="10" cap="none" spc="0" normalizeH="0" baseline="0" noProof="1">
                <a:ln w="9525">
                  <a:noFill/>
                  <a:round/>
                </a:ln>
                <a:solidFill>
                  <a:srgbClr val="0000FF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ea"/>
              </a:rPr>
              <a:t>?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10" grpId="0" bldLvl="0" animBg="1"/>
      <p:bldP spid="2" grpId="0" bldLvl="0" animBg="1"/>
      <p:bldP spid="3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接连接符 43"/>
          <p:cNvCxnSpPr/>
          <p:nvPr/>
        </p:nvCxnSpPr>
        <p:spPr>
          <a:xfrm>
            <a:off x="1138465" y="185964"/>
            <a:ext cx="0" cy="187099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rcRect t="25537" b="7049"/>
          <a:stretch>
            <a:fillRect/>
          </a:stretch>
        </p:blipFill>
        <p:spPr>
          <a:xfrm>
            <a:off x="693420" y="1143000"/>
            <a:ext cx="3739515" cy="3437255"/>
          </a:xfrm>
          <a:prstGeom prst="flowChartAlternateProcess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714501" y="1143001"/>
            <a:ext cx="1638300" cy="5308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zh-CN" altLang="en-US" sz="286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作者档案</a:t>
            </a:r>
          </a:p>
        </p:txBody>
      </p:sp>
      <p:sp>
        <p:nvSpPr>
          <p:cNvPr id="34830" name="文本框 68612"/>
          <p:cNvSpPr txBox="1">
            <a:spLocks noChangeArrowheads="1"/>
          </p:cNvSpPr>
          <p:nvPr/>
        </p:nvSpPr>
        <p:spPr bwMode="auto">
          <a:xfrm>
            <a:off x="796019" y="1987778"/>
            <a:ext cx="1640205" cy="2555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290" b="1">
                <a:latin typeface="华文新魏" panose="02010800040101010101" pitchFamily="2" charset="-122"/>
                <a:ea typeface="华文新魏" panose="02010800040101010101" pitchFamily="2" charset="-122"/>
              </a:rPr>
              <a:t>姓名：</a:t>
            </a:r>
          </a:p>
          <a:p>
            <a:endParaRPr lang="en-US" altLang="zh-CN" sz="2290" b="1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290" b="1">
                <a:latin typeface="华文新魏" panose="02010800040101010101" pitchFamily="2" charset="-122"/>
                <a:ea typeface="华文新魏" panose="02010800040101010101" pitchFamily="2" charset="-122"/>
              </a:rPr>
              <a:t>地位：</a:t>
            </a:r>
          </a:p>
          <a:p>
            <a:endParaRPr lang="zh-CN" altLang="en-US" sz="2290" b="1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290" b="1">
                <a:latin typeface="华文新魏" panose="02010800040101010101" pitchFamily="2" charset="-122"/>
                <a:ea typeface="华文新魏" panose="02010800040101010101" pitchFamily="2" charset="-122"/>
              </a:rPr>
              <a:t>代表作：</a:t>
            </a:r>
          </a:p>
          <a:p>
            <a:endParaRPr lang="zh-CN" altLang="en-US" sz="2290" b="1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290" b="1">
                <a:latin typeface="华文新魏" panose="02010800040101010101" pitchFamily="2" charset="-122"/>
                <a:ea typeface="华文新魏" panose="02010800040101010101" pitchFamily="2" charset="-122"/>
              </a:rPr>
              <a:t>成书过程：</a:t>
            </a:r>
          </a:p>
        </p:txBody>
      </p:sp>
      <p:sp>
        <p:nvSpPr>
          <p:cNvPr id="27" name="文本框 68613"/>
          <p:cNvSpPr txBox="1">
            <a:spLocks noChangeArrowheads="1"/>
          </p:cNvSpPr>
          <p:nvPr/>
        </p:nvSpPr>
        <p:spPr bwMode="auto">
          <a:xfrm>
            <a:off x="1816555" y="2010456"/>
            <a:ext cx="1543277" cy="443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徐光启</a:t>
            </a:r>
          </a:p>
        </p:txBody>
      </p:sp>
      <p:sp>
        <p:nvSpPr>
          <p:cNvPr id="30" name="文本框 68615"/>
          <p:cNvSpPr txBox="1">
            <a:spLocks noChangeArrowheads="1"/>
          </p:cNvSpPr>
          <p:nvPr/>
        </p:nvSpPr>
        <p:spPr bwMode="auto">
          <a:xfrm>
            <a:off x="1816736" y="2691583"/>
            <a:ext cx="2823482" cy="443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明代农学家</a:t>
            </a:r>
          </a:p>
        </p:txBody>
      </p:sp>
      <p:sp>
        <p:nvSpPr>
          <p:cNvPr id="31" name="文本框 68616"/>
          <p:cNvSpPr txBox="1">
            <a:spLocks noChangeArrowheads="1"/>
          </p:cNvSpPr>
          <p:nvPr/>
        </p:nvSpPr>
        <p:spPr bwMode="auto">
          <a:xfrm>
            <a:off x="1994990" y="3395210"/>
            <a:ext cx="1902732" cy="443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《</a:t>
            </a:r>
            <a:r>
              <a:rPr lang="zh-CN" altLang="en-US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农政全书</a:t>
            </a:r>
            <a:r>
              <a:rPr lang="en-US" altLang="zh-CN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》</a:t>
            </a:r>
          </a:p>
        </p:txBody>
      </p:sp>
      <p:pic>
        <p:nvPicPr>
          <p:cNvPr id="34835" name="图片 31" descr="f0f3eda9-5645-40a5-9e96-8e43abb7d07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808" y="1091974"/>
            <a:ext cx="2560411" cy="357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圆角矩形 3"/>
          <p:cNvSpPr/>
          <p:nvPr/>
        </p:nvSpPr>
        <p:spPr>
          <a:xfrm>
            <a:off x="132080" y="186055"/>
            <a:ext cx="2304415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《农政全书》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132080" y="186055"/>
            <a:ext cx="230759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《农政全书》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317500" y="975995"/>
            <a:ext cx="969010" cy="513947"/>
          </a:xfrm>
          <a:prstGeom prst="roundRect">
            <a:avLst/>
          </a:prstGeom>
          <a:solidFill>
            <a:schemeClr val="bg2">
              <a:lumMod val="2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fontAlgn="auto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内容</a:t>
            </a:r>
            <a:endParaRPr lang="zh-CN" altLang="en-US" sz="2400" b="1" noProof="1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1443355" y="1722755"/>
            <a:ext cx="7408545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R="0" defTabSz="914400" eaLnBrk="0" hangingPunct="0">
              <a:buClrTx/>
              <a:buSzTx/>
              <a:defRPr/>
            </a:pPr>
            <a:r>
              <a:rPr lang="zh-CN" altLang="en-US" sz="2000" b="1">
                <a:effectLst>
                  <a:outerShdw blurRad="38100" dist="38100" dir="2700000">
                    <a:srgbClr val="C0C0C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ea"/>
              </a:rPr>
              <a:t>《农政全书》</a:t>
            </a: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是一本</a:t>
            </a:r>
            <a:r>
              <a:rPr lang="zh-CN" altLang="en-US" sz="2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有关国计民生的科技名著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，</a:t>
            </a:r>
            <a:r>
              <a:rPr lang="zh-CN" altLang="en-US" sz="2000" b="1">
                <a:effectLst>
                  <a:outerShdw blurRad="38100" dist="38100" dir="2700000">
                    <a:srgbClr val="C0C0C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ea"/>
              </a:rPr>
              <a:t>全面总结了我国古代农业生产的先进经验、技术革新和作者关于农学的创新研究成果，是明代末年一部重要的</a:t>
            </a:r>
            <a:r>
              <a:rPr lang="zh-CN" altLang="en-US" sz="2000" b="1">
                <a:solidFill>
                  <a:srgbClr val="C0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ea"/>
              </a:rPr>
              <a:t>农业科学巨著。</a:t>
            </a:r>
            <a:endParaRPr lang="zh-CN" altLang="en-US" sz="2000" b="1" noProof="1">
              <a:solidFill>
                <a:srgbClr val="C00000"/>
              </a:solidFill>
              <a:effectLst>
                <a:outerShdw blurRad="38100" dist="38100" dir="2700000">
                  <a:srgbClr val="C0C0C0"/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333973" y="1722833"/>
            <a:ext cx="952507" cy="555928"/>
          </a:xfrm>
          <a:prstGeom prst="roundRect">
            <a:avLst/>
          </a:prstGeom>
          <a:solidFill>
            <a:schemeClr val="bg2">
              <a:lumMod val="2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spAutoFit/>
          </a:bodyPr>
          <a:lstStyle/>
          <a:p>
            <a:pPr fontAlgn="auto"/>
            <a:r>
              <a:rPr lang="zh-CN" altLang="en-US" sz="2665" b="1" noProof="1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意义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443355" y="975995"/>
            <a:ext cx="7408545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R="0" defTabSz="914400" eaLnBrk="0" hangingPunct="0">
              <a:buClrTx/>
              <a:buSzTx/>
              <a:defRPr/>
            </a:pPr>
            <a:r>
              <a:rPr lang="zh-CN" altLang="en-US" sz="2000" b="1">
                <a:effectLst>
                  <a:outerShdw blurRad="38100" dist="38100" dir="2700000">
                    <a:srgbClr val="C0C0C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全书</a:t>
            </a:r>
            <a:r>
              <a:rPr lang="en-US" altLang="zh-CN" sz="2000" b="1">
                <a:effectLst>
                  <a:outerShdw blurRad="38100" dist="38100" dir="2700000">
                    <a:srgbClr val="C0C0C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60</a:t>
            </a:r>
            <a:r>
              <a:rPr lang="zh-CN" altLang="en-US" sz="2000" b="1">
                <a:effectLst>
                  <a:outerShdw blurRad="38100" dist="38100" dir="2700000">
                    <a:srgbClr val="C0C0C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卷，约</a:t>
            </a:r>
            <a:r>
              <a:rPr lang="en-US" altLang="zh-CN" sz="2000" b="1">
                <a:effectLst>
                  <a:outerShdw blurRad="38100" dist="38100" dir="2700000">
                    <a:srgbClr val="C0C0C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70</a:t>
            </a:r>
            <a:r>
              <a:rPr lang="zh-CN" altLang="en-US" sz="2000" b="1">
                <a:effectLst>
                  <a:outerShdw blurRad="38100" dist="38100" dir="2700000">
                    <a:srgbClr val="C0C0C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万字，分为农本、田制、农事、水利、农器、树艺、蚕桑、种植、牧养、制造、荒政等大类。</a:t>
            </a:r>
            <a:endParaRPr lang="zh-CN" altLang="en-US" sz="2000" b="1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grpSp>
        <p:nvGrpSpPr>
          <p:cNvPr id="26629" name="组合 6"/>
          <p:cNvGrpSpPr/>
          <p:nvPr/>
        </p:nvGrpSpPr>
        <p:grpSpPr>
          <a:xfrm>
            <a:off x="852805" y="2832735"/>
            <a:ext cx="2600124" cy="2186940"/>
            <a:chOff x="5714797" y="3500438"/>
            <a:chExt cx="3019636" cy="2687298"/>
          </a:xfrm>
        </p:grpSpPr>
        <p:sp>
          <p:nvSpPr>
            <p:cNvPr id="8" name="Text Box 11"/>
            <p:cNvSpPr txBox="1">
              <a:spLocks noChangeArrowheads="1"/>
            </p:cNvSpPr>
            <p:nvPr/>
          </p:nvSpPr>
          <p:spPr bwMode="auto">
            <a:xfrm>
              <a:off x="5714797" y="5697718"/>
              <a:ext cx="2671054" cy="49001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marR="0" algn="l" defTabSz="914400">
                <a:buClrTx/>
                <a:buSzTx/>
                <a:buFontTx/>
              </a:pPr>
              <a:r>
                <a:rPr kumimoji="0" lang="en-US" altLang="zh-CN" sz="2000" b="1" kern="1200" cap="none" spc="0" normalizeH="0" baseline="0" noProof="0" dirty="0"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《</a:t>
              </a:r>
              <a:r>
                <a:rPr kumimoji="0" lang="zh-CN" altLang="en-US" sz="2000" b="1" kern="1200" cap="none" spc="0" normalizeH="0" baseline="0" dirty="0"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农政全书》书影</a:t>
              </a:r>
            </a:p>
          </p:txBody>
        </p:sp>
        <p:pic>
          <p:nvPicPr>
            <p:cNvPr id="26631" name="Picture 5" descr="C:\Users\Administrator\Desktop\untitled.png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3"/>
            <a:stretch>
              <a:fillRect/>
            </a:stretch>
          </p:blipFill>
          <p:spPr>
            <a:xfrm>
              <a:off x="5715008" y="3500438"/>
              <a:ext cx="3019425" cy="2095500"/>
            </a:xfrm>
            <a:prstGeom prst="rect">
              <a:avLst/>
            </a:prstGeom>
            <a:noFill/>
            <a:ln w="9525">
              <a:noFill/>
            </a:ln>
          </p:spPr>
        </p:pic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7445" y="2737485"/>
            <a:ext cx="1647825" cy="18497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90135" y="4651375"/>
            <a:ext cx="2042160" cy="3987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利玛窦与徐光启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743585" y="855345"/>
          <a:ext cx="8000365" cy="3813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57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0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36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94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著作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作者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作品类别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作品地位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2685">
                <a:tc>
                  <a:txBody>
                    <a:bodyPr/>
                    <a:lstStyle/>
                    <a:p>
                      <a:endParaRPr lang="en-US" altLang="zh-CN" sz="18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  <a:p>
                      <a:r>
                        <a:rPr lang="en-US" altLang="zh-CN" sz="2000" b="1" dirty="0"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《</a:t>
                      </a:r>
                      <a:r>
                        <a:rPr lang="zh-CN" sz="2000" b="1" dirty="0"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本草纲目</a:t>
                      </a:r>
                      <a:r>
                        <a:rPr lang="en-US" altLang="zh-CN" sz="2000" b="1" dirty="0"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》</a:t>
                      </a:r>
                      <a:endParaRPr lang="zh-CN" altLang="en-US" sz="20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1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1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  <a:p>
                      <a:r>
                        <a:rPr lang="zh-CN" altLang="en-US" sz="2100" b="1" dirty="0"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药物学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1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7430">
                <a:tc>
                  <a:txBody>
                    <a:bodyPr/>
                    <a:lstStyle/>
                    <a:p>
                      <a:endParaRPr lang="en-US" altLang="zh-CN" sz="18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  <a:p>
                      <a:endParaRPr lang="zh-CN" altLang="en-US" sz="20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100" b="1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1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  <a:p>
                      <a:r>
                        <a:rPr lang="zh-CN" altLang="en-US" sz="2100" b="1" dirty="0"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工艺科技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1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4275">
                <a:tc>
                  <a:txBody>
                    <a:bodyPr/>
                    <a:lstStyle/>
                    <a:p>
                      <a:endParaRPr lang="en-US" altLang="zh-CN" sz="18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  <a:p>
                      <a:endParaRPr lang="zh-CN" altLang="en-US" sz="20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100" b="1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  <a:p>
                      <a:endParaRPr lang="zh-CN" altLang="en-US" sz="2100" b="1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  <a:p>
                      <a:endParaRPr lang="zh-CN" altLang="en-US" sz="2100" b="1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100" b="1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  <a:p>
                      <a:r>
                        <a:rPr lang="zh-CN" altLang="en-US" sz="2100" b="1"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农业科学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100" b="1" dirty="0"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" name="内容占位符 2"/>
          <p:cNvSpPr txBox="1"/>
          <p:nvPr/>
        </p:nvSpPr>
        <p:spPr>
          <a:xfrm>
            <a:off x="6165850" y="1555750"/>
            <a:ext cx="2454275" cy="864235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在世界医药史上占有重要地位</a:t>
            </a:r>
          </a:p>
        </p:txBody>
      </p:sp>
      <p:sp>
        <p:nvSpPr>
          <p:cNvPr id="13" name="内容占位符 2"/>
          <p:cNvSpPr txBox="1"/>
          <p:nvPr/>
        </p:nvSpPr>
        <p:spPr>
          <a:xfrm>
            <a:off x="6109606" y="2687904"/>
            <a:ext cx="2789870" cy="654064"/>
          </a:xfrm>
          <a:prstGeom prst="rect">
            <a:avLst/>
          </a:prstGeom>
        </p:spPr>
        <p:txBody>
          <a:bodyPr vert="horz" lIns="68580" tIns="34290" rIns="68580" bIns="34290" rtlCol="0">
            <a:normAutofit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l">
              <a:buClrTx/>
              <a:buSzTx/>
              <a:buFont typeface="Arial" panose="020B0604020202020204" pitchFamily="34" charset="0"/>
              <a:buNone/>
            </a:pPr>
            <a:r>
              <a:rPr lang="zh-CN" altLang="en-US" sz="21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“中国17世纪的工艺百科全书”</a:t>
            </a:r>
          </a:p>
        </p:txBody>
      </p:sp>
      <p:sp>
        <p:nvSpPr>
          <p:cNvPr id="14" name="内容占位符 2"/>
          <p:cNvSpPr txBox="1"/>
          <p:nvPr/>
        </p:nvSpPr>
        <p:spPr>
          <a:xfrm>
            <a:off x="6264275" y="3895725"/>
            <a:ext cx="2479675" cy="410210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重要的农业科学巨著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262890" y="206375"/>
            <a:ext cx="2464435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一、</a:t>
            </a: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科技名著</a:t>
            </a:r>
          </a:p>
        </p:txBody>
      </p:sp>
      <p:sp>
        <p:nvSpPr>
          <p:cNvPr id="15" name="内容占位符 2"/>
          <p:cNvSpPr txBox="1"/>
          <p:nvPr/>
        </p:nvSpPr>
        <p:spPr>
          <a:xfrm>
            <a:off x="2812415" y="1555750"/>
            <a:ext cx="975360" cy="45339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1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李时珍</a:t>
            </a:r>
          </a:p>
        </p:txBody>
      </p:sp>
      <p:sp>
        <p:nvSpPr>
          <p:cNvPr id="17" name="内容占位符 2"/>
          <p:cNvSpPr txBox="1"/>
          <p:nvPr/>
        </p:nvSpPr>
        <p:spPr>
          <a:xfrm>
            <a:off x="2812415" y="2788285"/>
            <a:ext cx="1357630" cy="45339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100" b="1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宋应星</a:t>
            </a:r>
          </a:p>
        </p:txBody>
      </p:sp>
      <p:sp>
        <p:nvSpPr>
          <p:cNvPr id="18" name="内容占位符 2"/>
          <p:cNvSpPr txBox="1"/>
          <p:nvPr/>
        </p:nvSpPr>
        <p:spPr>
          <a:xfrm>
            <a:off x="2869565" y="3852545"/>
            <a:ext cx="918210" cy="453390"/>
          </a:xfrm>
          <a:prstGeom prst="rect">
            <a:avLst/>
          </a:prstGeom>
        </p:spPr>
        <p:txBody>
          <a:bodyPr vert="horz" lIns="68580" tIns="34290" rIns="68580" bIns="34290" rtlCol="0">
            <a:normAutofit fontScale="9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220" b="1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徐光启</a:t>
            </a:r>
          </a:p>
        </p:txBody>
      </p:sp>
      <p:sp>
        <p:nvSpPr>
          <p:cNvPr id="16" name="矩形 15"/>
          <p:cNvSpPr/>
          <p:nvPr/>
        </p:nvSpPr>
        <p:spPr>
          <a:xfrm>
            <a:off x="4387215" y="0"/>
            <a:ext cx="2569845" cy="92202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填一填</a:t>
            </a:r>
          </a:p>
        </p:txBody>
      </p:sp>
      <p:sp>
        <p:nvSpPr>
          <p:cNvPr id="2" name="内容占位符 2"/>
          <p:cNvSpPr txBox="1"/>
          <p:nvPr/>
        </p:nvSpPr>
        <p:spPr>
          <a:xfrm>
            <a:off x="820420" y="3852545"/>
            <a:ext cx="1522730" cy="453390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《农政全书</a:t>
            </a:r>
            <a:r>
              <a:rPr lang="zh-CN" altLang="en-US" sz="2000" b="1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》</a:t>
            </a:r>
          </a:p>
        </p:txBody>
      </p:sp>
      <p:sp>
        <p:nvSpPr>
          <p:cNvPr id="3" name="内容占位符 2"/>
          <p:cNvSpPr txBox="1"/>
          <p:nvPr/>
        </p:nvSpPr>
        <p:spPr>
          <a:xfrm>
            <a:off x="820420" y="2788285"/>
            <a:ext cx="1522730" cy="453390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《</a:t>
            </a:r>
            <a:r>
              <a:rPr lang="zh-CN" altLang="en-US" sz="2000" b="1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天工开物》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15" grpId="0"/>
      <p:bldP spid="2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873375" y="3392805"/>
            <a:ext cx="618934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2400" b="1" dirty="0">
                <a:solidFill>
                  <a:schemeClr val="tx1"/>
                </a:solidFill>
                <a:latin typeface="+mn-ea"/>
                <a:ea typeface="+mn-ea"/>
                <a:cs typeface="+mn-ea"/>
              </a:rPr>
              <a:t> </a:t>
            </a:r>
            <a:r>
              <a:rPr kumimoji="1" lang="zh-CN" altLang="en-US" sz="2400" b="1" dirty="0">
                <a:solidFill>
                  <a:srgbClr val="C00000"/>
                </a:solidFill>
                <a:latin typeface="+mn-ea"/>
                <a:ea typeface="+mn-ea"/>
                <a:cs typeface="+mn-ea"/>
              </a:rPr>
              <a:t>结合三人生活与创作经历，思考他们身上哪些优秀品质值得我们学习？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3248"/>
          <a:stretch>
            <a:fillRect/>
          </a:stretch>
        </p:blipFill>
        <p:spPr>
          <a:xfrm>
            <a:off x="142240" y="266700"/>
            <a:ext cx="1782445" cy="2356485"/>
          </a:xfrm>
          <a:prstGeom prst="rect">
            <a:avLst/>
          </a:prstGeom>
        </p:spPr>
      </p:pic>
      <p:sp>
        <p:nvSpPr>
          <p:cNvPr id="9" name="对话气泡: 圆角矩形 8"/>
          <p:cNvSpPr/>
          <p:nvPr/>
        </p:nvSpPr>
        <p:spPr>
          <a:xfrm>
            <a:off x="1975485" y="266700"/>
            <a:ext cx="2973070" cy="1202690"/>
          </a:xfrm>
          <a:prstGeom prst="wedgeRoundRectCallout">
            <a:avLst>
              <a:gd name="adj1" fmla="val -6943"/>
              <a:gd name="adj2" fmla="val 88435"/>
              <a:gd name="adj3" fmla="val 16667"/>
            </a:avLst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博览群书，学习物品制作技术；进行广泛的社会调查，搜集丰富资料</a:t>
            </a:r>
          </a:p>
        </p:txBody>
      </p:sp>
      <p:sp>
        <p:nvSpPr>
          <p:cNvPr id="20" name="对话气泡: 圆角矩形 19"/>
          <p:cNvSpPr/>
          <p:nvPr/>
        </p:nvSpPr>
        <p:spPr>
          <a:xfrm>
            <a:off x="142240" y="3392805"/>
            <a:ext cx="2731135" cy="1551305"/>
          </a:xfrm>
          <a:prstGeom prst="wedgeRoundRectCallout">
            <a:avLst>
              <a:gd name="adj1" fmla="val -7740"/>
              <a:gd name="adj2" fmla="val -99979"/>
              <a:gd name="adj3" fmla="val 16667"/>
            </a:avLst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搜集整理多本书籍；</a:t>
            </a:r>
            <a:endParaRPr lang="en-US" altLang="zh-CN" sz="2000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深入实际，调查研究；</a:t>
            </a:r>
            <a:endParaRPr lang="en-US" altLang="zh-CN" sz="2000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足迹遍布大江南北；</a:t>
            </a:r>
            <a:endParaRPr lang="en-US" altLang="zh-CN" sz="2000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耗费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27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年，三易其稿</a:t>
            </a:r>
          </a:p>
        </p:txBody>
      </p:sp>
      <p:sp>
        <p:nvSpPr>
          <p:cNvPr id="14" name="对话气泡: 圆角矩形 13"/>
          <p:cNvSpPr/>
          <p:nvPr/>
        </p:nvSpPr>
        <p:spPr>
          <a:xfrm>
            <a:off x="5267325" y="1567815"/>
            <a:ext cx="2040890" cy="1518920"/>
          </a:xfrm>
          <a:prstGeom prst="wedgeRoundRectCallout">
            <a:avLst>
              <a:gd name="adj1" fmla="val 55310"/>
              <a:gd name="adj2" fmla="val -99581"/>
              <a:gd name="adj3" fmla="val 16667"/>
            </a:avLst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爱读自然科学书籍；开展农业生产活动；学习西方多种技术</a:t>
            </a:r>
            <a:endParaRPr lang="en-US" altLang="zh-CN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5" name="Text Box 6"/>
          <p:cNvSpPr txBox="1">
            <a:spLocks noChangeArrowheads="1"/>
          </p:cNvSpPr>
          <p:nvPr/>
        </p:nvSpPr>
        <p:spPr bwMode="auto">
          <a:xfrm>
            <a:off x="3174365" y="4334510"/>
            <a:ext cx="5795010" cy="521970"/>
          </a:xfrm>
          <a:prstGeom prst="rect">
            <a:avLst/>
          </a:prstGeom>
          <a:solidFill>
            <a:schemeClr val="bg1"/>
          </a:solidFill>
          <a:ln w="63500">
            <a:solidFill>
              <a:srgbClr val="FF6600"/>
            </a:solidFill>
            <a:prstDash val="dash"/>
            <a:miter lim="800000"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1" lang="zh-CN" altLang="en-US" sz="2800" b="1" dirty="0">
                <a:solidFill>
                  <a:srgbClr val="0000CC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  虚心学习、刻苦钻研、坚持实践等</a:t>
            </a:r>
          </a:p>
        </p:txBody>
      </p:sp>
      <p:pic>
        <p:nvPicPr>
          <p:cNvPr id="2097164" name="图片 19" descr="C:\Users\Administrator\Pictures\187306_1353745602313907.jpg187306_1353745602313907"/>
          <p:cNvPicPr>
            <a:picLocks noChangeAspect="1"/>
          </p:cNvPicPr>
          <p:nvPr/>
        </p:nvPicPr>
        <p:blipFill>
          <a:blip r:embed="rId4">
            <a:clrChange>
              <a:clrFrom>
                <a:srgbClr val="F0F0F0">
                  <a:alpha val="100000"/>
                </a:srgbClr>
              </a:clrFrom>
              <a:clrTo>
                <a:srgbClr val="F0F0F0">
                  <a:alpha val="100000"/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3251835" y="1423670"/>
            <a:ext cx="1696720" cy="1769745"/>
          </a:xfrm>
          <a:prstGeom prst="rect">
            <a:avLst/>
          </a:prstGeom>
        </p:spPr>
      </p:pic>
      <p:pic>
        <p:nvPicPr>
          <p:cNvPr id="17410" name="图片 1" descr="20080107_dc8c142ea1effc5e7ab1g28Y86cmaIKb"/>
          <p:cNvPicPr>
            <a:picLocks noGrp="1" noChangeAspect="1"/>
          </p:cNvPicPr>
          <p:nvPr/>
        </p:nvPicPr>
        <p:blipFill>
          <a:blip r:embed="rId5"/>
          <a:srcRect l="22665" t="8161" r="11189" b="4327"/>
          <a:stretch>
            <a:fillRect/>
          </a:stretch>
        </p:blipFill>
        <p:spPr>
          <a:xfrm>
            <a:off x="7395845" y="364490"/>
            <a:ext cx="1616710" cy="2398395"/>
          </a:xfrm>
          <a:prstGeom prst="round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7715885" y="2794635"/>
            <a:ext cx="975995" cy="3987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徐光启</a:t>
            </a:r>
          </a:p>
        </p:txBody>
      </p:sp>
      <p:sp>
        <p:nvSpPr>
          <p:cNvPr id="12" name="矩形 11"/>
          <p:cNvSpPr/>
          <p:nvPr/>
        </p:nvSpPr>
        <p:spPr>
          <a:xfrm>
            <a:off x="2699385" y="2146935"/>
            <a:ext cx="474980" cy="10147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宋应星</a:t>
            </a:r>
          </a:p>
        </p:txBody>
      </p:sp>
      <p:sp>
        <p:nvSpPr>
          <p:cNvPr id="13" name="矩形 12"/>
          <p:cNvSpPr/>
          <p:nvPr/>
        </p:nvSpPr>
        <p:spPr>
          <a:xfrm>
            <a:off x="142240" y="2550795"/>
            <a:ext cx="975995" cy="3987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rgbClr val="9BBB59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李时珍</a:t>
            </a:r>
          </a:p>
        </p:txBody>
      </p:sp>
      <p:sp>
        <p:nvSpPr>
          <p:cNvPr id="19" name="矩形 18"/>
          <p:cNvSpPr/>
          <p:nvPr/>
        </p:nvSpPr>
        <p:spPr>
          <a:xfrm>
            <a:off x="4892675" y="65405"/>
            <a:ext cx="2569845" cy="92202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想一想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timgsa.baidu.com/timg?image&amp;quality=80&amp;size=b9999_10000&amp;sec=1557745603750&amp;di=0fb0a1aab58a7f160048018d650f1f49&amp;imgtype=0&amp;src=http%3A%2F%2Fs4.sinaimg.cn%2Fmw690%2F001x783bzy6WgO5B5ar83%2669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626745"/>
            <a:ext cx="2011045" cy="2258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317500" y="2967990"/>
            <a:ext cx="2502535" cy="3987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伽利略自由落体实验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0116" y="522697"/>
            <a:ext cx="2003411" cy="200341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1625" y="626745"/>
            <a:ext cx="2007235" cy="210693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112155" y="3132609"/>
            <a:ext cx="870168" cy="41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21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8900" y="3442970"/>
            <a:ext cx="8823325" cy="41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100" b="1" dirty="0">
                <a:solidFill>
                  <a:srgbClr val="CC0000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　明朝科技和近代西方科技有何不同？导致出现差异的主要原因是什么？</a:t>
            </a: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 bwMode="auto">
          <a:xfrm>
            <a:off x="585470" y="70485"/>
            <a:ext cx="1885950" cy="4521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</a:ln>
        </p:spPr>
        <p:txBody>
          <a:bodyPr vert="horz" wrap="square" lIns="68580" tIns="34290" rIns="68580" bIns="34290" numCol="1" anchor="ctr" anchorCtr="0" compatLnSpc="1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dirty="0">
                <a:solidFill>
                  <a:schemeClr val="tx1"/>
                </a:solidFill>
                <a:ea typeface="黑体" panose="02010609060101010101" pitchFamily="49" charset="-122"/>
              </a:rPr>
              <a:t>问题探究</a:t>
            </a:r>
          </a:p>
        </p:txBody>
      </p:sp>
      <p:sp>
        <p:nvSpPr>
          <p:cNvPr id="12" name="矩形 18"/>
          <p:cNvSpPr>
            <a:spLocks noChangeArrowheads="1"/>
          </p:cNvSpPr>
          <p:nvPr/>
        </p:nvSpPr>
        <p:spPr bwMode="auto">
          <a:xfrm>
            <a:off x="585470" y="3951605"/>
            <a:ext cx="6824345" cy="10604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zh-CN" altLang="en-US" sz="2100" b="1" dirty="0">
                <a:latin typeface="楷体" panose="02010609060101010101" pitchFamily="49" charset="-122"/>
                <a:ea typeface="楷体" panose="02010609060101010101" pitchFamily="49" charset="-122"/>
              </a:rPr>
              <a:t>中国：总结传统领域，注重实用和实践（传统技术）。</a:t>
            </a:r>
            <a:endParaRPr kumimoji="1" lang="en-US" altLang="zh-CN" sz="21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/>
            <a:r>
              <a:rPr kumimoji="1" lang="zh-CN" altLang="en-US" sz="2100" b="1" dirty="0">
                <a:latin typeface="楷体" panose="02010609060101010101" pitchFamily="49" charset="-122"/>
                <a:ea typeface="楷体" panose="02010609060101010101" pitchFamily="49" charset="-122"/>
              </a:rPr>
              <a:t>西方：探索新领域，重视理论研究和实验（近代科学）。</a:t>
            </a:r>
            <a:endParaRPr kumimoji="1" lang="en-US" altLang="zh-CN" sz="21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/>
            <a:r>
              <a:rPr kumimoji="1" lang="zh-CN" altLang="en-US" sz="2100" b="1" dirty="0">
                <a:latin typeface="楷体" panose="02010609060101010101" pitchFamily="49" charset="-122"/>
                <a:ea typeface="楷体" panose="02010609060101010101" pitchFamily="49" charset="-122"/>
              </a:rPr>
              <a:t>原因：明朝加强君主专制，实行八股取士等。</a:t>
            </a:r>
          </a:p>
        </p:txBody>
      </p:sp>
      <p:sp>
        <p:nvSpPr>
          <p:cNvPr id="2" name="矩形 1"/>
          <p:cNvSpPr/>
          <p:nvPr/>
        </p:nvSpPr>
        <p:spPr>
          <a:xfrm>
            <a:off x="3068955" y="2569210"/>
            <a:ext cx="3006725" cy="3987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世界上第一架天文望远镜</a:t>
            </a:r>
            <a:endParaRPr lang="zh-CN" altLang="en-US" sz="2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341745" y="2884805"/>
            <a:ext cx="2802255" cy="3987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哥白尼提出太阳中心说</a:t>
            </a:r>
            <a:endParaRPr lang="zh-CN" altLang="en-US" sz="2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9"/>
          <p:cNvSpPr/>
          <p:nvPr/>
        </p:nvSpPr>
        <p:spPr>
          <a:xfrm>
            <a:off x="141605" y="133985"/>
            <a:ext cx="3721735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二、</a:t>
            </a: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明长城和北京城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1605" y="1130300"/>
            <a:ext cx="4214495" cy="28124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8045" y="1130935"/>
            <a:ext cx="4191635" cy="2889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9"/>
          <p:cNvSpPr/>
          <p:nvPr/>
        </p:nvSpPr>
        <p:spPr>
          <a:xfrm>
            <a:off x="152400" y="0"/>
            <a:ext cx="145796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明长城</a:t>
            </a:r>
          </a:p>
        </p:txBody>
      </p:sp>
      <p:pic>
        <p:nvPicPr>
          <p:cNvPr id="2" name="明长城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3080" y="723265"/>
            <a:ext cx="4867910" cy="393001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571490" y="462280"/>
            <a:ext cx="3371215" cy="45231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CC0000"/>
                </a:solidFill>
                <a:latin typeface="+mn-ea"/>
                <a:ea typeface="+mn-ea"/>
                <a:cs typeface="+mn-ea"/>
              </a:rPr>
              <a:t>　</a:t>
            </a:r>
            <a:r>
              <a:rPr kumimoji="1" lang="zh-CN" altLang="en-US" sz="2400" b="1" dirty="0">
                <a:solidFill>
                  <a:schemeClr val="tx1"/>
                </a:solidFill>
                <a:latin typeface="+mn-ea"/>
                <a:ea typeface="+mn-ea"/>
                <a:cs typeface="+mn-ea"/>
              </a:rPr>
              <a:t>观看视频，回答问题：</a:t>
            </a:r>
            <a:endParaRPr kumimoji="1" lang="en-US" altLang="zh-CN" sz="2400" b="1" dirty="0">
              <a:solidFill>
                <a:schemeClr val="tx1"/>
              </a:solidFill>
              <a:latin typeface="+mn-ea"/>
              <a:ea typeface="+mn-ea"/>
              <a:cs typeface="+mn-ea"/>
            </a:endParaRPr>
          </a:p>
          <a:p>
            <a:pPr defTabSz="6858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dirty="0">
                <a:solidFill>
                  <a:schemeClr val="tx1"/>
                </a:solidFill>
                <a:latin typeface="+mn-ea"/>
                <a:ea typeface="+mn-ea"/>
                <a:cs typeface="+mn-ea"/>
              </a:rPr>
              <a:t>1.</a:t>
            </a:r>
            <a:r>
              <a:rPr kumimoji="1" lang="zh-CN" altLang="en-US" sz="2400" b="1" dirty="0">
                <a:solidFill>
                  <a:schemeClr val="tx1"/>
                </a:solidFill>
                <a:latin typeface="+mn-ea"/>
                <a:ea typeface="+mn-ea"/>
                <a:cs typeface="+mn-ea"/>
              </a:rPr>
              <a:t>秦长城的东西起点</a:t>
            </a:r>
          </a:p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b="1" dirty="0">
              <a:solidFill>
                <a:schemeClr val="tx1"/>
              </a:solidFill>
              <a:latin typeface="+mn-ea"/>
              <a:ea typeface="+mn-ea"/>
              <a:cs typeface="+mn-ea"/>
            </a:endParaRPr>
          </a:p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b="1" dirty="0">
              <a:solidFill>
                <a:schemeClr val="tx1"/>
              </a:solidFill>
              <a:latin typeface="+mn-ea"/>
              <a:ea typeface="+mn-ea"/>
              <a:cs typeface="+mn-ea"/>
            </a:endParaRPr>
          </a:p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dirty="0">
                <a:solidFill>
                  <a:schemeClr val="tx1"/>
                </a:solidFill>
                <a:latin typeface="+mn-ea"/>
                <a:ea typeface="+mn-ea"/>
                <a:cs typeface="+mn-ea"/>
              </a:rPr>
              <a:t>2.</a:t>
            </a:r>
            <a:r>
              <a:rPr kumimoji="1" lang="zh-CN" altLang="en-US" sz="2400" b="1" dirty="0">
                <a:solidFill>
                  <a:schemeClr val="tx1"/>
                </a:solidFill>
                <a:latin typeface="+mn-ea"/>
                <a:ea typeface="+mn-ea"/>
                <a:cs typeface="+mn-ea"/>
              </a:rPr>
              <a:t>明朝修筑长城的目的</a:t>
            </a:r>
          </a:p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b="1" dirty="0">
              <a:solidFill>
                <a:schemeClr val="tx1"/>
              </a:solidFill>
              <a:latin typeface="+mn-ea"/>
              <a:ea typeface="+mn-ea"/>
              <a:cs typeface="+mn-ea"/>
            </a:endParaRPr>
          </a:p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b="1" dirty="0">
              <a:solidFill>
                <a:schemeClr val="tx1"/>
              </a:solidFill>
              <a:latin typeface="+mn-ea"/>
              <a:ea typeface="+mn-ea"/>
              <a:cs typeface="+mn-ea"/>
            </a:endParaRPr>
          </a:p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dirty="0">
                <a:solidFill>
                  <a:schemeClr val="tx1"/>
                </a:solidFill>
                <a:latin typeface="+mn-ea"/>
                <a:ea typeface="+mn-ea"/>
                <a:cs typeface="+mn-ea"/>
              </a:rPr>
              <a:t>3.</a:t>
            </a:r>
            <a:r>
              <a:rPr kumimoji="1" lang="zh-CN" altLang="en-US" sz="2400" b="1" dirty="0">
                <a:latin typeface="+mn-ea"/>
                <a:ea typeface="+mn-ea"/>
                <a:cs typeface="+mn-ea"/>
                <a:sym typeface="+mn-ea"/>
              </a:rPr>
              <a:t>明长城的东西起点</a:t>
            </a:r>
          </a:p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b="1" dirty="0">
              <a:solidFill>
                <a:schemeClr val="tx1"/>
              </a:solidFill>
              <a:latin typeface="+mn-ea"/>
              <a:ea typeface="+mn-ea"/>
              <a:cs typeface="+mn-ea"/>
            </a:endParaRPr>
          </a:p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b="1" dirty="0">
              <a:solidFill>
                <a:schemeClr val="tx1"/>
              </a:solidFill>
              <a:latin typeface="+mn-ea"/>
              <a:ea typeface="+mn-ea"/>
              <a:cs typeface="+mn-ea"/>
            </a:endParaRPr>
          </a:p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b="1" dirty="0">
              <a:solidFill>
                <a:schemeClr val="tx1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571490" y="1605280"/>
            <a:ext cx="339915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秦长城：西起临洮，东到辽东。</a:t>
            </a:r>
          </a:p>
        </p:txBody>
      </p:sp>
      <p:sp>
        <p:nvSpPr>
          <p:cNvPr id="5" name="矩形 4"/>
          <p:cNvSpPr/>
          <p:nvPr/>
        </p:nvSpPr>
        <p:spPr>
          <a:xfrm>
            <a:off x="5571490" y="2661920"/>
            <a:ext cx="339915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目的：防御北方蒙古贵族南扰。</a:t>
            </a:r>
          </a:p>
        </p:txBody>
      </p:sp>
      <p:sp>
        <p:nvSpPr>
          <p:cNvPr id="17" name="矩形 16"/>
          <p:cNvSpPr/>
          <p:nvPr/>
        </p:nvSpPr>
        <p:spPr>
          <a:xfrm>
            <a:off x="5571490" y="3911600"/>
            <a:ext cx="339915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685800" fontAlgn="base">
              <a:buClrTx/>
              <a:buSzTx/>
              <a:buFontTx/>
            </a:pPr>
            <a:r>
              <a:rPr kumimoji="1" lang="zh-CN" alt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明长城：</a:t>
            </a:r>
            <a:r>
              <a:rPr kumimoji="1" lang="zh-CN" alt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东起鸭绿江边，西到嘉峪关</a:t>
            </a:r>
            <a:r>
              <a:rPr kumimoji="1" lang="zh-CN" alt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。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445770" y="543560"/>
            <a:ext cx="5002530" cy="4329430"/>
            <a:chOff x="466" y="856"/>
            <a:chExt cx="7878" cy="6818"/>
          </a:xfrm>
        </p:grpSpPr>
        <p:grpSp>
          <p:nvGrpSpPr>
            <p:cNvPr id="6" name="组合 5"/>
            <p:cNvGrpSpPr/>
            <p:nvPr/>
          </p:nvGrpSpPr>
          <p:grpSpPr>
            <a:xfrm>
              <a:off x="466" y="856"/>
              <a:ext cx="7878" cy="6819"/>
              <a:chOff x="595" y="965"/>
              <a:chExt cx="7878" cy="6819"/>
            </a:xfrm>
          </p:grpSpPr>
          <p:pic>
            <p:nvPicPr>
              <p:cNvPr id="8" name="Picture 3" descr="QCDT"/>
              <p:cNvPicPr>
                <a:picLocks noChangeAspect="1"/>
              </p:cNvPicPr>
              <p:nvPr/>
            </p:nvPicPr>
            <p:blipFill>
              <a:blip r:embed="rId5">
                <a:lum bright="-12000" contrast="24000"/>
              </a:blip>
              <a:srcRect b="-93"/>
              <a:stretch>
                <a:fillRect/>
              </a:stretch>
            </p:blipFill>
            <p:spPr>
              <a:xfrm>
                <a:off x="595" y="965"/>
                <a:ext cx="7877" cy="2979"/>
              </a:xfrm>
              <a:prstGeom prst="rect">
                <a:avLst/>
              </a:prstGeom>
              <a:noFill/>
              <a:ln w="9525">
                <a:solidFill>
                  <a:srgbClr val="FFC000"/>
                </a:solidFill>
              </a:ln>
            </p:spPr>
          </p:pic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5" y="3944"/>
                <a:ext cx="7879" cy="3841"/>
              </a:xfrm>
              <a:prstGeom prst="rect">
                <a:avLst/>
              </a:prstGeom>
            </p:spPr>
          </p:pic>
        </p:grpSp>
        <p:sp>
          <p:nvSpPr>
            <p:cNvPr id="7" name="椭圆 6"/>
            <p:cNvSpPr/>
            <p:nvPr/>
          </p:nvSpPr>
          <p:spPr>
            <a:xfrm flipV="1">
              <a:off x="2769" y="3316"/>
              <a:ext cx="903" cy="36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7486" y="4374"/>
              <a:ext cx="857" cy="90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6937" y="1442"/>
              <a:ext cx="755" cy="5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 flipV="1">
              <a:off x="497" y="4918"/>
              <a:ext cx="1204" cy="84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9000">
                <p:cTn id="2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4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9"/>
          <p:cNvSpPr/>
          <p:nvPr/>
        </p:nvSpPr>
        <p:spPr>
          <a:xfrm>
            <a:off x="141605" y="46355"/>
            <a:ext cx="141732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明长城</a:t>
            </a:r>
          </a:p>
        </p:txBody>
      </p:sp>
      <p:pic>
        <p:nvPicPr>
          <p:cNvPr id="4" name="Picture 2" descr="C:\Users\Administrator\Desktop\u=2814168205,3032072022&amp;fm=11&amp;gp=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8230" y="779780"/>
            <a:ext cx="2881630" cy="18014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7033260" y="2679065"/>
            <a:ext cx="1132205" cy="3987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居庸关</a:t>
            </a:r>
          </a:p>
        </p:txBody>
      </p:sp>
      <p:pic>
        <p:nvPicPr>
          <p:cNvPr id="31747" name="Picture 2" descr="C:\Users\Administrator\Desktop\u=1986070576,757741939&amp;fm=23&amp;gp=0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1605" y="839470"/>
            <a:ext cx="3109595" cy="17418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899160" y="2581275"/>
            <a:ext cx="1594485" cy="3987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八达岭长城</a:t>
            </a:r>
          </a:p>
        </p:txBody>
      </p:sp>
      <p:pic>
        <p:nvPicPr>
          <p:cNvPr id="20482" name="内容占位符 5" descr="微信图片_20170425095717"/>
          <p:cNvPicPr>
            <a:picLocks noGrp="1" noChangeAspect="1"/>
          </p:cNvPicPr>
          <p:nvPr/>
        </p:nvPicPr>
        <p:blipFill>
          <a:blip r:embed="rId4"/>
          <a:srcRect l="4379" t="13402" b="5490"/>
          <a:stretch>
            <a:fillRect/>
          </a:stretch>
        </p:blipFill>
        <p:spPr>
          <a:xfrm>
            <a:off x="3731260" y="681355"/>
            <a:ext cx="1920240" cy="199771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354070" y="2712085"/>
            <a:ext cx="2804160" cy="3987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八达岭附近长城结构图</a:t>
            </a:r>
          </a:p>
        </p:txBody>
      </p:sp>
      <p:sp>
        <p:nvSpPr>
          <p:cNvPr id="108549" name="Rectangle 5"/>
          <p:cNvSpPr/>
          <p:nvPr/>
        </p:nvSpPr>
        <p:spPr>
          <a:xfrm>
            <a:off x="711835" y="3670300"/>
            <a:ext cx="5045710" cy="82994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400" b="1" noProof="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1.</a:t>
            </a:r>
            <a:r>
              <a:rPr lang="zh-CN" altLang="en-US" sz="2400" b="1" noProof="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长城是一个完整的</a:t>
            </a:r>
            <a:r>
              <a:rPr lang="zh-CN" altLang="en-US" sz="2400" b="1" noProof="0" dirty="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军事防御体系</a:t>
            </a:r>
            <a:r>
              <a:rPr lang="zh-CN" altLang="en-US" sz="2400" b="1" noProof="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。</a:t>
            </a:r>
          </a:p>
          <a:p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2.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长城成为</a:t>
            </a:r>
            <a:r>
              <a:rPr lang="zh-CN" altLang="en-US" sz="2400" b="1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各民族交往的纽带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。</a:t>
            </a:r>
            <a:endParaRPr lang="zh-CN" altLang="en-US" sz="2400" b="1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141605" y="3011805"/>
            <a:ext cx="969010" cy="510185"/>
          </a:xfrm>
          <a:prstGeom prst="roundRect">
            <a:avLst/>
          </a:prstGeom>
          <a:solidFill>
            <a:schemeClr val="bg2">
              <a:lumMod val="2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fontAlgn="auto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功能</a:t>
            </a:r>
            <a:endParaRPr lang="zh-CN" altLang="en-US" sz="2400" b="1" noProof="1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9">
                                            <p:txEl>
                                              <p:charRg st="0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08549">
                                            <p:txEl>
                                              <p:charRg st="0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08549">
                                            <p:txEl>
                                              <p:charRg st="0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08549">
                                            <p:txEl>
                                              <p:charRg st="0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85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接连接符 43"/>
          <p:cNvCxnSpPr/>
          <p:nvPr/>
        </p:nvCxnSpPr>
        <p:spPr>
          <a:xfrm>
            <a:off x="1138465" y="185964"/>
            <a:ext cx="0" cy="187099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>
            <a:spLocks noChangeArrowheads="1"/>
          </p:cNvSpPr>
          <p:nvPr/>
        </p:nvSpPr>
        <p:spPr bwMode="auto">
          <a:xfrm>
            <a:off x="1514475" y="636270"/>
            <a:ext cx="7528560" cy="119888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</a:rPr>
              <a:t>在长城修筑史上，明代修筑长城的</a:t>
            </a:r>
            <a:r>
              <a:rPr lang="zh-CN" altLang="en-US" sz="2400" b="1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规模最大，耗时最久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</a:rPr>
              <a:t>，布局更合理，技术更先进，设施更为完善，工程质量更为坚固。</a:t>
            </a:r>
            <a:r>
              <a:rPr lang="zh-CN" altLang="en-US" sz="2400" b="1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今天所看到的长城，主要是明代修建的。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141605" y="46355"/>
            <a:ext cx="1372235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明长城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317500" y="975995"/>
            <a:ext cx="969010" cy="510221"/>
          </a:xfrm>
          <a:prstGeom prst="roundRect">
            <a:avLst/>
          </a:prstGeom>
          <a:solidFill>
            <a:schemeClr val="bg2">
              <a:lumMod val="2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fontAlgn="auto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地位</a:t>
            </a:r>
            <a:endParaRPr lang="zh-CN" altLang="en-US" sz="2400" b="1" noProof="1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2" name="图片 1" descr="timg[1]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390" y="2119630"/>
            <a:ext cx="3636010" cy="2414905"/>
          </a:xfrm>
          <a:prstGeom prst="rect">
            <a:avLst/>
          </a:prstGeom>
        </p:spPr>
      </p:pic>
      <p:pic>
        <p:nvPicPr>
          <p:cNvPr id="3" name="图片 2" descr="timg[3]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6935" y="2162175"/>
            <a:ext cx="3670935" cy="237236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接连接符 43"/>
          <p:cNvCxnSpPr/>
          <p:nvPr/>
        </p:nvCxnSpPr>
        <p:spPr>
          <a:xfrm>
            <a:off x="1138465" y="185964"/>
            <a:ext cx="0" cy="187099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501" name="图片 3" descr="11157856_180904220161_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05" y="530860"/>
            <a:ext cx="8936355" cy="46018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 Box 7"/>
          <p:cNvSpPr txBox="1">
            <a:spLocks noChangeArrowheads="1"/>
          </p:cNvSpPr>
          <p:nvPr/>
        </p:nvSpPr>
        <p:spPr bwMode="auto">
          <a:xfrm>
            <a:off x="886460" y="1649730"/>
            <a:ext cx="7665085" cy="2061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6">
                    <a:lumMod val="20000"/>
                    <a:lumOff val="8000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en-US" altLang="zh-CN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</a:t>
            </a:r>
            <a:r>
              <a:rPr lang="zh-CN" altLang="en-US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长城，是中华民族古老文化的丰碑和智慧结晶，象征着中华民族的血脉相承和民族精神。</a:t>
            </a:r>
            <a:r>
              <a:rPr lang="en-US" altLang="zh-CN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1987</a:t>
            </a:r>
            <a:r>
              <a:rPr lang="zh-CN" altLang="en-US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年</a:t>
            </a:r>
            <a:r>
              <a:rPr lang="en-US" altLang="zh-CN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12</a:t>
            </a:r>
            <a:r>
              <a:rPr lang="zh-CN" altLang="en-US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月长城被列入</a:t>
            </a:r>
            <a:r>
              <a:rPr lang="en-US" altLang="zh-CN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《</a:t>
            </a:r>
            <a:r>
              <a:rPr lang="zh-CN" altLang="en-US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世界遗产名录</a:t>
            </a:r>
            <a:r>
              <a:rPr lang="en-US" altLang="zh-CN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》</a:t>
            </a:r>
            <a:r>
              <a:rPr lang="zh-CN" altLang="en-US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。</a:t>
            </a:r>
            <a:endParaRPr lang="zh-CN" altLang="en-US" sz="320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41605" y="46355"/>
            <a:ext cx="140589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明长城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 1"/>
          <p:cNvSpPr>
            <a:spLocks noGrp="1" noChangeArrowheads="1"/>
          </p:cNvSpPr>
          <p:nvPr>
            <p:ph type="ctrTitle"/>
          </p:nvPr>
        </p:nvSpPr>
        <p:spPr>
          <a:xfrm>
            <a:off x="697230" y="873760"/>
            <a:ext cx="7510145" cy="1343025"/>
          </a:xfrm>
        </p:spPr>
        <p:txBody>
          <a:bodyPr/>
          <a:lstStyle/>
          <a:p>
            <a:pPr eaLnBrk="1" hangingPunct="1"/>
            <a:r>
              <a:rPr lang="zh-CN" altLang="zh-CN" b="1" dirty="0"/>
              <a:t>第</a:t>
            </a:r>
            <a:r>
              <a:rPr lang="en-US" altLang="zh-CN" b="1" dirty="0"/>
              <a:t>16</a:t>
            </a:r>
            <a:r>
              <a:rPr lang="zh-CN" altLang="en-US" b="1" dirty="0"/>
              <a:t>课</a:t>
            </a:r>
            <a:br>
              <a:rPr lang="zh-CN" altLang="en-US" b="1" dirty="0"/>
            </a:br>
            <a:r>
              <a:rPr lang="zh-CN" altLang="en-US" b="1" dirty="0"/>
              <a:t> 明朝的科技、建筑与文学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80" y="2216785"/>
            <a:ext cx="7559675" cy="290766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9"/>
          <p:cNvSpPr/>
          <p:nvPr/>
        </p:nvSpPr>
        <p:spPr>
          <a:xfrm>
            <a:off x="141605" y="46355"/>
            <a:ext cx="1372235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北京城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4930140" y="1259205"/>
            <a:ext cx="3954145" cy="2624455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2000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北京城的营建</a:t>
            </a:r>
          </a:p>
          <a:p>
            <a:pPr lvl="0">
              <a:lnSpc>
                <a:spcPct val="2000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下令营建者：</a:t>
            </a:r>
            <a:r>
              <a:rPr lang="zh-CN" altLang="en-US" sz="2800" b="1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明成祖</a:t>
            </a:r>
          </a:p>
          <a:p>
            <a:pPr lvl="0">
              <a:lnSpc>
                <a:spcPct val="2000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营建的基础：元大都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t="22842" b="7492"/>
          <a:stretch>
            <a:fillRect/>
          </a:stretch>
        </p:blipFill>
        <p:spPr>
          <a:xfrm>
            <a:off x="213360" y="805180"/>
            <a:ext cx="4007485" cy="20345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554" name="Picture 2" descr="府瞰图"/>
          <p:cNvPicPr/>
          <p:nvPr/>
        </p:nvPicPr>
        <p:blipFill>
          <a:blip r:embed="rId3"/>
          <a:stretch>
            <a:fillRect/>
          </a:stretch>
        </p:blipFill>
        <p:spPr>
          <a:xfrm>
            <a:off x="213360" y="3058795"/>
            <a:ext cx="3964305" cy="19291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icture 2" descr="BEIJING"/>
          <p:cNvPicPr>
            <a:picLocks noChangeAspect="1"/>
          </p:cNvPicPr>
          <p:nvPr/>
        </p:nvPicPr>
        <p:blipFill>
          <a:blip r:embed="rId2">
            <a:lum bright="-6000" contrast="23999"/>
          </a:blip>
          <a:srcRect r="9" b="5"/>
          <a:stretch>
            <a:fillRect/>
          </a:stretch>
        </p:blipFill>
        <p:spPr>
          <a:xfrm>
            <a:off x="4331415" y="0"/>
            <a:ext cx="4658915" cy="51435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5124" name="Line 4"/>
          <p:cNvSpPr/>
          <p:nvPr/>
        </p:nvSpPr>
        <p:spPr>
          <a:xfrm flipV="1">
            <a:off x="6660912" y="0"/>
            <a:ext cx="0" cy="5143500"/>
          </a:xfrm>
          <a:prstGeom prst="line">
            <a:avLst/>
          </a:prstGeom>
          <a:ln w="50800" cap="flat" cmpd="sng">
            <a:solidFill>
              <a:srgbClr val="0000FF"/>
            </a:solidFill>
            <a:prstDash val="dash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 sz="100" dirty="0">
              <a:latin typeface="Times New Roman" panose="02020603050405020304" pitchFamily="18" charset="0"/>
            </a:endParaRPr>
          </a:p>
        </p:txBody>
      </p:sp>
      <p:sp>
        <p:nvSpPr>
          <p:cNvPr id="5125" name="Rectangle 5"/>
          <p:cNvSpPr/>
          <p:nvPr/>
        </p:nvSpPr>
        <p:spPr>
          <a:xfrm>
            <a:off x="6420485" y="2078355"/>
            <a:ext cx="514350" cy="486966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/>
            <a:r>
              <a:rPr lang="zh-CN" altLang="en-US" sz="1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宫城</a:t>
            </a:r>
          </a:p>
        </p:txBody>
      </p:sp>
      <p:sp>
        <p:nvSpPr>
          <p:cNvPr id="5126" name="Rectangle 6"/>
          <p:cNvSpPr/>
          <p:nvPr/>
        </p:nvSpPr>
        <p:spPr>
          <a:xfrm>
            <a:off x="5858510" y="1428115"/>
            <a:ext cx="1257300" cy="1404938"/>
          </a:xfrm>
          <a:prstGeom prst="rect">
            <a:avLst/>
          </a:prstGeom>
          <a:noFill/>
          <a:ln w="76200" cap="flat" cmpd="sng">
            <a:solidFill>
              <a:srgbClr val="00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r>
              <a:rPr lang="zh-CN" altLang="en-US" sz="30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皇    城</a:t>
            </a:r>
          </a:p>
          <a:p>
            <a:endParaRPr lang="zh-CN" altLang="en-US" sz="30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endParaRPr lang="en-US" altLang="zh-CN" sz="30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2" name="Group 7"/>
          <p:cNvGrpSpPr/>
          <p:nvPr/>
        </p:nvGrpSpPr>
        <p:grpSpPr>
          <a:xfrm>
            <a:off x="4955540" y="618490"/>
            <a:ext cx="3402806" cy="2753916"/>
            <a:chOff x="0" y="0"/>
            <a:chExt cx="2858" cy="2313"/>
          </a:xfrm>
        </p:grpSpPr>
        <p:grpSp>
          <p:nvGrpSpPr>
            <p:cNvPr id="19463" name="Group 8"/>
            <p:cNvGrpSpPr/>
            <p:nvPr/>
          </p:nvGrpSpPr>
          <p:grpSpPr>
            <a:xfrm>
              <a:off x="0" y="0"/>
              <a:ext cx="2858" cy="2313"/>
              <a:chOff x="0" y="0"/>
              <a:chExt cx="2858" cy="2313"/>
            </a:xfrm>
          </p:grpSpPr>
          <p:sp>
            <p:nvSpPr>
              <p:cNvPr id="19464" name="Line 9"/>
              <p:cNvSpPr/>
              <p:nvPr/>
            </p:nvSpPr>
            <p:spPr>
              <a:xfrm>
                <a:off x="0" y="227"/>
                <a:ext cx="0" cy="2086"/>
              </a:xfrm>
              <a:prstGeom prst="line">
                <a:avLst/>
              </a:prstGeom>
              <a:ln w="76200" cap="flat" cmpd="sng">
                <a:solidFill>
                  <a:srgbClr val="0000FF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 sz="100" dirty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9465" name="Line 10"/>
              <p:cNvSpPr/>
              <p:nvPr/>
            </p:nvSpPr>
            <p:spPr>
              <a:xfrm>
                <a:off x="0" y="2268"/>
                <a:ext cx="2858" cy="0"/>
              </a:xfrm>
              <a:prstGeom prst="line">
                <a:avLst/>
              </a:prstGeom>
              <a:ln w="76200" cap="flat" cmpd="sng">
                <a:solidFill>
                  <a:srgbClr val="0000FF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 sz="100" dirty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9466" name="Line 11"/>
              <p:cNvSpPr/>
              <p:nvPr/>
            </p:nvSpPr>
            <p:spPr>
              <a:xfrm flipV="1">
                <a:off x="2858" y="0"/>
                <a:ext cx="0" cy="2268"/>
              </a:xfrm>
              <a:prstGeom prst="line">
                <a:avLst/>
              </a:prstGeom>
              <a:ln w="76200" cap="flat" cmpd="sng">
                <a:solidFill>
                  <a:srgbClr val="0000FF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 sz="100" dirty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9467" name="Line 12"/>
              <p:cNvSpPr/>
              <p:nvPr/>
            </p:nvSpPr>
            <p:spPr>
              <a:xfrm flipH="1">
                <a:off x="544" y="0"/>
                <a:ext cx="2314" cy="0"/>
              </a:xfrm>
              <a:prstGeom prst="line">
                <a:avLst/>
              </a:prstGeom>
              <a:ln w="76200" cap="flat" cmpd="sng">
                <a:solidFill>
                  <a:srgbClr val="0000FF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 sz="100" dirty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9468" name="Line 13"/>
              <p:cNvSpPr/>
              <p:nvPr/>
            </p:nvSpPr>
            <p:spPr>
              <a:xfrm flipH="1">
                <a:off x="0" y="0"/>
                <a:ext cx="544" cy="272"/>
              </a:xfrm>
              <a:prstGeom prst="line">
                <a:avLst/>
              </a:prstGeom>
              <a:ln w="76200" cap="flat" cmpd="sng">
                <a:solidFill>
                  <a:srgbClr val="0000FF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 sz="100" dirty="0"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19469" name="Rectangle 14"/>
            <p:cNvSpPr/>
            <p:nvPr/>
          </p:nvSpPr>
          <p:spPr>
            <a:xfrm>
              <a:off x="136" y="1357"/>
              <a:ext cx="2621" cy="50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33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内                    城</a:t>
              </a:r>
            </a:p>
          </p:txBody>
        </p:sp>
      </p:grpSp>
      <p:sp>
        <p:nvSpPr>
          <p:cNvPr id="5135" name="Text Box 15"/>
          <p:cNvSpPr txBox="1"/>
          <p:nvPr/>
        </p:nvSpPr>
        <p:spPr>
          <a:xfrm>
            <a:off x="4884420" y="3933825"/>
            <a:ext cx="3474244" cy="55308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3000" b="1" dirty="0">
                <a:solidFill>
                  <a:srgbClr val="0000FF"/>
                </a:solidFill>
                <a:latin typeface="Times New Roman" panose="02020603050405020304" pitchFamily="18" charset="0"/>
              </a:rPr>
              <a:t>外                        城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141605" y="46355"/>
            <a:ext cx="1339215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北京城</a:t>
            </a:r>
          </a:p>
        </p:txBody>
      </p:sp>
      <p:sp>
        <p:nvSpPr>
          <p:cNvPr id="24586" name="文本框 2"/>
          <p:cNvSpPr txBox="1"/>
          <p:nvPr/>
        </p:nvSpPr>
        <p:spPr>
          <a:xfrm>
            <a:off x="141605" y="2095500"/>
            <a:ext cx="4346575" cy="95313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华文新魏" panose="02010800040101010101" pitchFamily="2" charset="-122"/>
              </a:rPr>
              <a:t>结合平面图，说说北京城城市布局的特点。</a:t>
            </a:r>
          </a:p>
        </p:txBody>
      </p:sp>
      <p:sp>
        <p:nvSpPr>
          <p:cNvPr id="3" name="矩形 20"/>
          <p:cNvSpPr>
            <a:spLocks noChangeArrowheads="1"/>
          </p:cNvSpPr>
          <p:nvPr/>
        </p:nvSpPr>
        <p:spPr bwMode="auto">
          <a:xfrm>
            <a:off x="415290" y="1208405"/>
            <a:ext cx="3175000" cy="706755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布 局：</a:t>
            </a:r>
            <a:r>
              <a:rPr lang="zh-CN" altLang="en-US" sz="2000" b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宫城（紫禁城）、</a:t>
            </a:r>
            <a:r>
              <a:rPr lang="en-US" altLang="en-US" sz="2000" b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皇城</a:t>
            </a:r>
            <a:r>
              <a:rPr lang="zh-CN" altLang="en-US" sz="2000" b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、内城、外城。</a:t>
            </a:r>
            <a:endParaRPr lang="zh-CN" altLang="en-US" sz="2000" b="1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33" name="矩形 32"/>
          <p:cNvSpPr>
            <a:spLocks noChangeArrowheads="1"/>
          </p:cNvSpPr>
          <p:nvPr/>
        </p:nvSpPr>
        <p:spPr bwMode="auto">
          <a:xfrm>
            <a:off x="141605" y="3372485"/>
            <a:ext cx="3978275" cy="132207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特点：</a:t>
            </a:r>
            <a:r>
              <a:rPr lang="zh-CN" altLang="en-US" sz="20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整个北京城平面呈</a:t>
            </a:r>
            <a:r>
              <a:rPr lang="zh-CN" altLang="en-US" sz="2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凸字形</a:t>
            </a:r>
            <a:r>
              <a:rPr lang="zh-CN" altLang="en-US" sz="20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，由一条</a:t>
            </a:r>
            <a:r>
              <a:rPr lang="zh-CN" altLang="en-US" sz="2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中轴线</a:t>
            </a:r>
            <a:r>
              <a:rPr lang="zh-CN" altLang="en-US" sz="20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纵贯南北，从宫城到外城都以这条中轴线</a:t>
            </a:r>
            <a:r>
              <a:rPr lang="zh-CN" altLang="en-US" sz="2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对称</a:t>
            </a:r>
            <a:r>
              <a:rPr lang="zh-CN" altLang="en-US" sz="20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展开，均衡布局。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141605" y="618490"/>
            <a:ext cx="1967230" cy="514049"/>
          </a:xfrm>
          <a:prstGeom prst="roundRect">
            <a:avLst/>
          </a:prstGeom>
          <a:solidFill>
            <a:schemeClr val="bg2">
              <a:lumMod val="2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algn="ctr" fontAlgn="auto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布局及特点</a:t>
            </a:r>
            <a:endParaRPr lang="zh-CN" altLang="en-US" sz="2400" b="1" noProof="1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2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4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38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5" grpId="0" bldLvl="0" animBg="1"/>
      <p:bldP spid="5126" grpId="0" bldLvl="0" animBg="1"/>
      <p:bldP spid="5135" grpId="0"/>
      <p:bldP spid="24586" grpId="0"/>
      <p:bldP spid="3" grpId="0" animBg="1"/>
      <p:bldP spid="33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接连接符 43"/>
          <p:cNvCxnSpPr/>
          <p:nvPr/>
        </p:nvCxnSpPr>
        <p:spPr>
          <a:xfrm>
            <a:off x="1138465" y="185964"/>
            <a:ext cx="0" cy="187099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9646" name="Object 2"/>
          <p:cNvGraphicFramePr>
            <a:graphicFrameLocks noChangeAspect="1"/>
          </p:cNvGraphicFramePr>
          <p:nvPr/>
        </p:nvGraphicFramePr>
        <p:xfrm>
          <a:off x="243840" y="1784985"/>
          <a:ext cx="2206625" cy="150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r:id="rId4" imgW="8255000" imgH="5638800" progId="">
                  <p:embed/>
                </p:oleObj>
              </mc:Choice>
              <mc:Fallback>
                <p:oleObj r:id="rId4" imgW="8255000" imgH="5638800" progId="">
                  <p:embed/>
                  <p:pic>
                    <p:nvPicPr>
                      <p:cNvPr id="0" name="图片 10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840" y="1784985"/>
                        <a:ext cx="2206625" cy="1508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9649" name="图片 23" descr="QQ截图2017053109402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895" y="3481705"/>
            <a:ext cx="2266315" cy="1268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矩形 26"/>
          <p:cNvSpPr>
            <a:spLocks noChangeArrowheads="1"/>
          </p:cNvSpPr>
          <p:nvPr/>
        </p:nvSpPr>
        <p:spPr bwMode="auto">
          <a:xfrm>
            <a:off x="1470025" y="581660"/>
            <a:ext cx="7351395" cy="10147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</a:rPr>
              <a:t>北京城的建筑，以</a:t>
            </a:r>
            <a:r>
              <a:rPr lang="zh-CN" altLang="en-US" sz="2000" b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宫殿</a:t>
            </a:r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</a:rPr>
              <a:t>为重点，并建有坛庙、宫苑、王府、城垣、城楼、官衙、仓库、寺观、桥梁、街巷、工商场所以及其他各种民生设施。</a:t>
            </a: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41605" y="46355"/>
            <a:ext cx="146177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北京城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2948305" y="1596390"/>
            <a:ext cx="2195830" cy="3441065"/>
            <a:chOff x="4876" y="2314"/>
            <a:chExt cx="3458" cy="5419"/>
          </a:xfrm>
        </p:grpSpPr>
        <p:pic>
          <p:nvPicPr>
            <p:cNvPr id="37893" name="Picture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76" y="2314"/>
              <a:ext cx="3459" cy="4708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4" name="Text Box 11"/>
            <p:cNvSpPr txBox="1">
              <a:spLocks noChangeArrowheads="1"/>
            </p:cNvSpPr>
            <p:nvPr/>
          </p:nvSpPr>
          <p:spPr bwMode="auto">
            <a:xfrm>
              <a:off x="5252" y="7153"/>
              <a:ext cx="2953" cy="5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marR="0" defTabSz="914400" eaLnBrk="0" hangingPunct="0">
                <a:buClrTx/>
                <a:buSzTx/>
                <a:defRPr/>
              </a:pPr>
              <a:r>
                <a:rPr kumimoji="0" lang="zh-CN" altLang="en-US" sz="1800" b="1" kern="1200" cap="none" spc="0" normalizeH="0" baseline="0" noProof="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明紫禁城平面图</a:t>
              </a:r>
            </a:p>
          </p:txBody>
        </p:sp>
      </p:grpSp>
      <p:sp>
        <p:nvSpPr>
          <p:cNvPr id="7" name="Text Box 11"/>
          <p:cNvSpPr txBox="1">
            <a:spLocks noChangeArrowheads="1"/>
          </p:cNvSpPr>
          <p:nvPr/>
        </p:nvSpPr>
        <p:spPr bwMode="auto">
          <a:xfrm>
            <a:off x="5550535" y="1909445"/>
            <a:ext cx="3121025" cy="267652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defRPr/>
            </a:pPr>
            <a:r>
              <a:rPr kumimoji="0" lang="zh-CN" altLang="en-US" sz="2800" b="1" kern="1200" cap="none" spc="0" normalizeH="0" baseline="0" noProof="0" dirty="0"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   </a:t>
            </a:r>
            <a:r>
              <a:rPr kumimoji="0" lang="zh-CN" altLang="en-US" sz="2800" b="1" kern="1200" cap="none" spc="0" normalizeH="0" baseline="0" noProof="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紫禁城</a:t>
            </a:r>
            <a:r>
              <a:rPr kumimoji="0" lang="zh-CN" altLang="en-US" sz="2800" b="1" kern="1200" cap="none" spc="0" normalizeH="0" baseline="0" noProof="0" dirty="0"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，建筑总面积</a:t>
            </a:r>
            <a:r>
              <a:rPr kumimoji="0" lang="en-US" altLang="zh-CN" sz="2800" b="1" kern="1200" cap="none" spc="0" normalizeH="0" baseline="0" noProof="0" dirty="0"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16</a:t>
            </a:r>
            <a:r>
              <a:rPr kumimoji="0" lang="zh-CN" altLang="en-US" sz="2800" b="1" kern="1200" cap="none" spc="0" normalizeH="0" baseline="0" noProof="0" dirty="0"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万余平方米，有各类殿宇等近</a:t>
            </a:r>
            <a:r>
              <a:rPr kumimoji="0" lang="en-US" altLang="zh-CN" sz="2800" b="1" kern="1200" cap="none" spc="0" normalizeH="0" baseline="0" noProof="0" dirty="0"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9000</a:t>
            </a:r>
            <a:r>
              <a:rPr kumimoji="0" lang="zh-CN" altLang="en-US" sz="2800" b="1" kern="1200" cap="none" spc="0" normalizeH="0" baseline="0" noProof="0" dirty="0"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间，</a:t>
            </a:r>
            <a:r>
              <a:rPr kumimoji="0" lang="zh-CN" altLang="en-US" sz="2800" b="1" kern="1200" cap="none" spc="0" normalizeH="0" baseline="0" noProof="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是当时世界上最宏大、最辉煌的皇家建筑群。</a:t>
            </a:r>
            <a:endParaRPr kumimoji="0" lang="zh-CN" altLang="en-US" sz="2800" b="1" kern="1200" cap="none" spc="0" normalizeH="0" baseline="0" noProof="0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141605" y="618490"/>
            <a:ext cx="1087120" cy="510181"/>
          </a:xfrm>
          <a:prstGeom prst="roundRect">
            <a:avLst/>
          </a:prstGeom>
          <a:solidFill>
            <a:schemeClr val="bg2">
              <a:lumMod val="2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algn="ctr" fontAlgn="auto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建筑</a:t>
            </a:r>
            <a:endParaRPr lang="zh-CN" altLang="en-US" sz="2400" b="1" noProof="1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ldLvl="0" animBg="1"/>
      <p:bldP spid="7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9"/>
          <p:cNvSpPr/>
          <p:nvPr/>
        </p:nvSpPr>
        <p:spPr>
          <a:xfrm>
            <a:off x="141605" y="46355"/>
            <a:ext cx="3564255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二、明长城和北京城</a:t>
            </a:r>
          </a:p>
        </p:txBody>
      </p:sp>
      <p:grpSp>
        <p:nvGrpSpPr>
          <p:cNvPr id="65" name="组合 1"/>
          <p:cNvGrpSpPr/>
          <p:nvPr/>
        </p:nvGrpSpPr>
        <p:grpSpPr>
          <a:xfrm>
            <a:off x="4568087" y="-31701"/>
            <a:ext cx="4583364" cy="5159376"/>
            <a:chOff x="6081696" y="-21167"/>
            <a:chExt cx="6111151" cy="6879168"/>
          </a:xfrm>
        </p:grpSpPr>
        <p:sp>
          <p:nvSpPr>
            <p:cNvPr id="1048657" name="矩形 2"/>
            <p:cNvSpPr/>
            <p:nvPr/>
          </p:nvSpPr>
          <p:spPr>
            <a:xfrm>
              <a:off x="6094447" y="-21167"/>
              <a:ext cx="6098400" cy="6879102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  <a:lumMod val="90000"/>
                  </a:schemeClr>
                </a:gs>
                <a:gs pos="72000">
                  <a:schemeClr val="bg1">
                    <a:alpha val="0"/>
                    <a:lumMod val="0"/>
                    <a:lumOff val="100000"/>
                  </a:schemeClr>
                </a:gs>
                <a:gs pos="100000">
                  <a:schemeClr val="tx1">
                    <a:lumMod val="51000"/>
                    <a:lumOff val="49000"/>
                    <a:alpha val="21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"/>
            </a:p>
          </p:txBody>
        </p:sp>
        <p:cxnSp>
          <p:nvCxnSpPr>
            <p:cNvPr id="3145733" name="直接连接符 4"/>
            <p:cNvCxnSpPr/>
            <p:nvPr/>
          </p:nvCxnSpPr>
          <p:spPr>
            <a:xfrm>
              <a:off x="6081696" y="-21101"/>
              <a:ext cx="0" cy="68791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97178" name="图片 8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576" y="0"/>
            <a:ext cx="1692166" cy="1429864"/>
          </a:xfrm>
          <a:prstGeom prst="rect">
            <a:avLst/>
          </a:prstGeom>
        </p:spPr>
      </p:pic>
      <p:sp>
        <p:nvSpPr>
          <p:cNvPr id="1048660" name="文本框 94"/>
          <p:cNvSpPr txBox="1"/>
          <p:nvPr/>
        </p:nvSpPr>
        <p:spPr>
          <a:xfrm>
            <a:off x="7847965" y="1590040"/>
            <a:ext cx="459740" cy="292925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800" b="1" i="0" dirty="0">
                <a:solidFill>
                  <a:srgbClr val="481A0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近年来，梁思成林徽因故居、</a:t>
            </a:r>
          </a:p>
        </p:txBody>
      </p:sp>
      <p:grpSp>
        <p:nvGrpSpPr>
          <p:cNvPr id="66" name="组合 87"/>
          <p:cNvGrpSpPr/>
          <p:nvPr/>
        </p:nvGrpSpPr>
        <p:grpSpPr>
          <a:xfrm>
            <a:off x="5365909" y="1126808"/>
            <a:ext cx="3030855" cy="3391853"/>
            <a:chOff x="1726455" y="1538056"/>
            <a:chExt cx="2971801" cy="3510644"/>
          </a:xfrm>
        </p:grpSpPr>
        <p:sp>
          <p:nvSpPr>
            <p:cNvPr id="1048659" name="矩形 88"/>
            <p:cNvSpPr/>
            <p:nvPr/>
          </p:nvSpPr>
          <p:spPr>
            <a:xfrm>
              <a:off x="1726455" y="1538056"/>
              <a:ext cx="2971801" cy="3510644"/>
            </a:xfrm>
            <a:prstGeom prst="rect">
              <a:avLst/>
            </a:prstGeom>
            <a:noFill/>
            <a:ln w="6350">
              <a:solidFill>
                <a:srgbClr val="481A09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0"/>
            </a:p>
          </p:txBody>
        </p:sp>
        <p:cxnSp>
          <p:nvCxnSpPr>
            <p:cNvPr id="3145734" name="直接连接符 89"/>
            <p:cNvCxnSpPr/>
            <p:nvPr/>
          </p:nvCxnSpPr>
          <p:spPr>
            <a:xfrm>
              <a:off x="2467825" y="1538056"/>
              <a:ext cx="0" cy="3510644"/>
            </a:xfrm>
            <a:prstGeom prst="line">
              <a:avLst/>
            </a:prstGeom>
            <a:ln>
              <a:solidFill>
                <a:schemeClr val="accent1">
                  <a:alpha val="2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5" name="直接连接符 90"/>
            <p:cNvCxnSpPr/>
            <p:nvPr/>
          </p:nvCxnSpPr>
          <p:spPr>
            <a:xfrm>
              <a:off x="3196351" y="1538056"/>
              <a:ext cx="0" cy="3510644"/>
            </a:xfrm>
            <a:prstGeom prst="line">
              <a:avLst/>
            </a:prstGeom>
            <a:ln>
              <a:solidFill>
                <a:schemeClr val="accent1">
                  <a:alpha val="2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6" name="直接连接符 91"/>
            <p:cNvCxnSpPr/>
            <p:nvPr/>
          </p:nvCxnSpPr>
          <p:spPr>
            <a:xfrm>
              <a:off x="3975002" y="1538056"/>
              <a:ext cx="0" cy="3510644"/>
            </a:xfrm>
            <a:prstGeom prst="line">
              <a:avLst/>
            </a:prstGeom>
            <a:ln>
              <a:solidFill>
                <a:schemeClr val="accent1">
                  <a:alpha val="2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8661" name="文本框 95"/>
          <p:cNvSpPr txBox="1"/>
          <p:nvPr/>
        </p:nvSpPr>
        <p:spPr>
          <a:xfrm>
            <a:off x="5340015" y="1182662"/>
            <a:ext cx="2508250" cy="339141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80000"/>
              </a:lnSpc>
            </a:pPr>
            <a:r>
              <a:rPr lang="zh-CN" altLang="en-US" sz="1800" b="1" i="0" dirty="0">
                <a:solidFill>
                  <a:srgbClr val="481A0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长沙古城墙、重庆蒋介石行营都成了公众关注的焦点，名人故居和古建筑频频被破坏。</a:t>
            </a:r>
          </a:p>
        </p:txBody>
      </p:sp>
      <p:sp>
        <p:nvSpPr>
          <p:cNvPr id="1048662" name="文本框 5"/>
          <p:cNvSpPr txBox="1"/>
          <p:nvPr/>
        </p:nvSpPr>
        <p:spPr>
          <a:xfrm>
            <a:off x="295275" y="1127125"/>
            <a:ext cx="3983355" cy="2676525"/>
          </a:xfrm>
          <a:prstGeom prst="rect">
            <a:avLst/>
          </a:prstGeom>
          <a:noFill/>
          <a:ln w="28575" cmpd="sng">
            <a:noFill/>
            <a:prstDash val="solid"/>
          </a:ln>
        </p:spPr>
        <p:txBody>
          <a:bodyPr wrap="square" rtlCol="0" anchor="t">
            <a:spAutoFit/>
          </a:bodyPr>
          <a:lstStyle/>
          <a:p>
            <a:r>
              <a:rPr lang="en-US" altLang="zh-CN" sz="2400" b="1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    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我国的古建筑数量每年都在</a:t>
            </a:r>
            <a:r>
              <a:rPr lang="zh-CN" altLang="en-US" sz="2400" b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减少百分之五以上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，各个城市的百年以上建筑已经不多，保护古建筑的压力极大。作为当代人的我们要肩负历史责任，</a:t>
            </a:r>
            <a:r>
              <a:rPr lang="zh-CN" altLang="en-US" sz="2400" b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加强对古建筑的保护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。</a:t>
            </a:r>
          </a:p>
        </p:txBody>
      </p:sp>
      <p:sp>
        <p:nvSpPr>
          <p:cNvPr id="18" name="矩形 17"/>
          <p:cNvSpPr/>
          <p:nvPr/>
        </p:nvSpPr>
        <p:spPr>
          <a:xfrm rot="240000">
            <a:off x="27305" y="2324735"/>
            <a:ext cx="9287510" cy="110680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6600" b="1">
                <a:ln w="222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保护古建筑，人人有责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70" decel="100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" dur="770" decel="100000"/>
                                        <p:tgtEl>
                                          <p:spTgt spid="18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9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10" dur="77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11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2" dur="77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13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 Box 2"/>
          <p:cNvSpPr txBox="1">
            <a:spLocks noChangeArrowheads="1"/>
          </p:cNvSpPr>
          <p:nvPr/>
        </p:nvSpPr>
        <p:spPr bwMode="auto">
          <a:xfrm>
            <a:off x="2514600" y="1285876"/>
            <a:ext cx="2143125" cy="40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</a:pPr>
            <a:endParaRPr lang="zh-CN" altLang="en-US" sz="2025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2467" name="Text Box 3"/>
          <p:cNvSpPr txBox="1">
            <a:spLocks noChangeArrowheads="1"/>
          </p:cNvSpPr>
          <p:nvPr/>
        </p:nvSpPr>
        <p:spPr bwMode="auto">
          <a:xfrm>
            <a:off x="1523041" y="2398558"/>
            <a:ext cx="916174" cy="506730"/>
          </a:xfrm>
          <a:prstGeom prst="rect">
            <a:avLst/>
          </a:prstGeom>
          <a:solidFill>
            <a:srgbClr val="FFFFCC"/>
          </a:solidFill>
          <a:ln w="38100">
            <a:solidFill>
              <a:schemeClr val="accent2"/>
            </a:solidFill>
            <a:miter lim="800000"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sz="2700" b="1" dirty="0">
                <a:latin typeface="黑体" panose="02010609060101010101" pitchFamily="49" charset="-122"/>
                <a:ea typeface="黑体" panose="02010609060101010101" pitchFamily="49" charset="-122"/>
              </a:rPr>
              <a:t>唐诗</a:t>
            </a:r>
          </a:p>
        </p:txBody>
      </p:sp>
      <p:sp>
        <p:nvSpPr>
          <p:cNvPr id="62468" name="AutoShape 4"/>
          <p:cNvSpPr>
            <a:spLocks noChangeArrowheads="1"/>
          </p:cNvSpPr>
          <p:nvPr/>
        </p:nvSpPr>
        <p:spPr bwMode="auto">
          <a:xfrm rot="2283205">
            <a:off x="2372182" y="3031007"/>
            <a:ext cx="514350" cy="280845"/>
          </a:xfrm>
          <a:prstGeom prst="rightArrow">
            <a:avLst>
              <a:gd name="adj1" fmla="val 50000"/>
              <a:gd name="adj2" fmla="val 60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lang="zh-CN" altLang="en-US" sz="1015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2469" name="Text Box 5"/>
          <p:cNvSpPr txBox="1">
            <a:spLocks noChangeArrowheads="1"/>
          </p:cNvSpPr>
          <p:nvPr/>
        </p:nvSpPr>
        <p:spPr bwMode="auto">
          <a:xfrm>
            <a:off x="2956103" y="3456494"/>
            <a:ext cx="804182" cy="437515"/>
          </a:xfrm>
          <a:prstGeom prst="rect">
            <a:avLst/>
          </a:prstGeom>
          <a:solidFill>
            <a:srgbClr val="FFFF99"/>
          </a:solidFill>
          <a:ln w="38100">
            <a:solidFill>
              <a:schemeClr val="accent2"/>
            </a:solidFill>
            <a:miter lim="800000"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sz="2250" b="1" dirty="0">
                <a:latin typeface="黑体" panose="02010609060101010101" pitchFamily="49" charset="-122"/>
                <a:ea typeface="黑体" panose="02010609060101010101" pitchFamily="49" charset="-122"/>
              </a:rPr>
              <a:t>宋词</a:t>
            </a:r>
          </a:p>
        </p:txBody>
      </p:sp>
      <p:sp>
        <p:nvSpPr>
          <p:cNvPr id="62471" name="Text Box 7"/>
          <p:cNvSpPr txBox="1">
            <a:spLocks noChangeArrowheads="1"/>
          </p:cNvSpPr>
          <p:nvPr/>
        </p:nvSpPr>
        <p:spPr bwMode="auto">
          <a:xfrm>
            <a:off x="4164806" y="2415174"/>
            <a:ext cx="985838" cy="437515"/>
          </a:xfrm>
          <a:prstGeom prst="rect">
            <a:avLst/>
          </a:prstGeom>
          <a:solidFill>
            <a:srgbClr val="FFFFCC"/>
          </a:solidFill>
          <a:ln w="38100">
            <a:solidFill>
              <a:schemeClr val="accent2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sz="2250" b="1" dirty="0">
                <a:latin typeface="黑体" panose="02010609060101010101" pitchFamily="49" charset="-122"/>
                <a:ea typeface="黑体" panose="02010609060101010101" pitchFamily="49" charset="-122"/>
              </a:rPr>
              <a:t>元曲</a:t>
            </a:r>
          </a:p>
        </p:txBody>
      </p:sp>
      <p:sp>
        <p:nvSpPr>
          <p:cNvPr id="62475" name="Text Box 11"/>
          <p:cNvSpPr txBox="1">
            <a:spLocks noChangeArrowheads="1"/>
          </p:cNvSpPr>
          <p:nvPr/>
        </p:nvSpPr>
        <p:spPr bwMode="auto">
          <a:xfrm>
            <a:off x="5944235" y="3411855"/>
            <a:ext cx="1859280" cy="55308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accent2"/>
            </a:solidFill>
            <a:miter lim="800000"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sz="3000" b="1" dirty="0">
                <a:latin typeface="黑体" panose="02010609060101010101" pitchFamily="49" charset="-122"/>
                <a:ea typeface="黑体" panose="02010609060101010101" pitchFamily="49" charset="-122"/>
              </a:rPr>
              <a:t>明清小说</a:t>
            </a:r>
          </a:p>
        </p:txBody>
      </p:sp>
      <p:sp>
        <p:nvSpPr>
          <p:cNvPr id="33804" name="WordArt 12"/>
          <p:cNvSpPr>
            <a:spLocks noChangeArrowheads="1" noChangeShapeType="1" noTextEdit="1"/>
          </p:cNvSpPr>
          <p:nvPr/>
        </p:nvSpPr>
        <p:spPr bwMode="auto">
          <a:xfrm>
            <a:off x="6278245" y="146050"/>
            <a:ext cx="2593975" cy="113982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73079"/>
              </a:avLst>
            </a:prstTxWarp>
            <a:scene3d>
              <a:camera prst="legacyPerspectiveFront">
                <a:rot lat="20519989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  <a:contourClr>
                <a:srgbClr val="FFE701"/>
              </a:contourClr>
            </a:sp3d>
          </a:bodyPr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25" kern="10" dirty="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宋体" panose="02010600030101010101" pitchFamily="2" charset="-122"/>
                <a:ea typeface="宋体" panose="02010600030101010101" pitchFamily="2" charset="-122"/>
              </a:rPr>
              <a:t>你知道吗？</a:t>
            </a:r>
          </a:p>
        </p:txBody>
      </p:sp>
      <p:sp>
        <p:nvSpPr>
          <p:cNvPr id="33805" name="Text Box 13"/>
          <p:cNvSpPr txBox="1">
            <a:spLocks noChangeArrowheads="1"/>
          </p:cNvSpPr>
          <p:nvPr/>
        </p:nvSpPr>
        <p:spPr bwMode="auto">
          <a:xfrm>
            <a:off x="2066651" y="1285596"/>
            <a:ext cx="5010150" cy="506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8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700" b="1" dirty="0">
                <a:latin typeface="黑体" panose="02010609060101010101" pitchFamily="49" charset="-122"/>
                <a:ea typeface="黑体" panose="02010609060101010101" pitchFamily="49" charset="-122"/>
              </a:rPr>
              <a:t>中国古代主要文学形式发展线索</a:t>
            </a:r>
          </a:p>
        </p:txBody>
      </p:sp>
      <p:sp>
        <p:nvSpPr>
          <p:cNvPr id="14" name="AutoShape 4"/>
          <p:cNvSpPr>
            <a:spLocks noChangeArrowheads="1"/>
          </p:cNvSpPr>
          <p:nvPr/>
        </p:nvSpPr>
        <p:spPr bwMode="auto">
          <a:xfrm rot="19887058">
            <a:off x="3768074" y="3007001"/>
            <a:ext cx="514350" cy="300038"/>
          </a:xfrm>
          <a:prstGeom prst="rightArrow">
            <a:avLst>
              <a:gd name="adj1" fmla="val 50000"/>
              <a:gd name="adj2" fmla="val 60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800" eaLnBrk="1" fontAlgn="base" hangingPunct="1">
              <a:spcBef>
                <a:spcPct val="0"/>
              </a:spcBef>
              <a:spcAft>
                <a:spcPct val="0"/>
              </a:spcAft>
            </a:pPr>
            <a:endParaRPr lang="zh-CN" altLang="en-US" sz="1015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" name="AutoShape 4"/>
          <p:cNvSpPr>
            <a:spLocks noChangeArrowheads="1"/>
          </p:cNvSpPr>
          <p:nvPr/>
        </p:nvSpPr>
        <p:spPr bwMode="auto">
          <a:xfrm rot="1654155">
            <a:off x="5304745" y="3015620"/>
            <a:ext cx="514350" cy="300038"/>
          </a:xfrm>
          <a:prstGeom prst="rightArrow">
            <a:avLst>
              <a:gd name="adj1" fmla="val 50000"/>
              <a:gd name="adj2" fmla="val 60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800" eaLnBrk="1" fontAlgn="base" hangingPunct="1">
              <a:spcBef>
                <a:spcPct val="0"/>
              </a:spcBef>
              <a:spcAft>
                <a:spcPct val="0"/>
              </a:spcAft>
            </a:pPr>
            <a:endParaRPr lang="zh-CN" altLang="en-US" sz="1015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63195" y="146050"/>
            <a:ext cx="279273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三、小说和艺术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2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75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9"/>
          <p:cNvSpPr/>
          <p:nvPr/>
        </p:nvSpPr>
        <p:spPr>
          <a:xfrm>
            <a:off x="141605" y="0"/>
            <a:ext cx="1090295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小说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245110" y="669290"/>
          <a:ext cx="8911590" cy="3857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7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11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85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32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74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818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书名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作者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成书</a:t>
                      </a:r>
                    </a:p>
                    <a:p>
                      <a:pPr algn="ctr"/>
                      <a:r>
                        <a:rPr lang="zh-CN" altLang="en-US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时间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主要内容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价值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8685">
                <a:tc>
                  <a:txBody>
                    <a:bodyPr/>
                    <a:lstStyle/>
                    <a:p>
                      <a:endParaRPr lang="en-US" altLang="zh-CN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  <a:p>
                      <a:r>
                        <a:rPr lang="en-US" altLang="zh-CN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《</a:t>
                      </a:r>
                      <a:r>
                        <a:rPr lang="zh-CN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三国演义</a:t>
                      </a:r>
                      <a:r>
                        <a:rPr lang="en-US" altLang="zh-CN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》</a:t>
                      </a:r>
                      <a:endParaRPr lang="zh-CN" altLang="en-US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元末</a:t>
                      </a:r>
                    </a:p>
                    <a:p>
                      <a:r>
                        <a:rPr lang="zh-CN" altLang="en-US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明初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zh-CN" altLang="en-US" sz="2000" b="1" noProof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楷体" panose="02010609060101010101" pitchFamily="49" charset="-122"/>
                          <a:ea typeface="楷体" panose="02010609060101010101" pitchFamily="49" charset="-122"/>
                          <a:sym typeface="+mn-ea"/>
                        </a:rPr>
                        <a:t>叙述东汉末年和三国时期的政治和军事斗争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2980">
                <a:tc>
                  <a:txBody>
                    <a:bodyPr/>
                    <a:lstStyle/>
                    <a:p>
                      <a:endParaRPr lang="en-US" altLang="zh-CN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  <a:p>
                      <a:endParaRPr lang="zh-CN" altLang="en-US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000" b="1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  <a:p>
                      <a:r>
                        <a:rPr lang="zh-CN" altLang="en-US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元末</a:t>
                      </a:r>
                    </a:p>
                    <a:p>
                      <a:r>
                        <a:rPr lang="zh-CN" altLang="en-US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明初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2000" b="1" noProof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楷体" panose="02010609060101010101" pitchFamily="49" charset="-122"/>
                        <a:ea typeface="楷体" panose="02010609060101010101" pitchFamily="49" charset="-122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kumimoji="1" lang="zh-CN" altLang="en-US" sz="2000" b="1" noProof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楷体" panose="02010609060101010101" pitchFamily="49" charset="-122"/>
                          <a:ea typeface="楷体" panose="02010609060101010101" pitchFamily="49" charset="-122"/>
                          <a:sym typeface="+mn-ea"/>
                        </a:rPr>
                        <a:t>描写北宋末年农民起义，歌颂农民的斗争精神</a:t>
                      </a:r>
                      <a:endParaRPr kumimoji="1" lang="zh-CN" altLang="en-US" sz="2000" b="1" kern="1200" cap="none" spc="0" normalizeH="0" baseline="0" noProof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楷体" panose="02010609060101010101" pitchFamily="49" charset="-122"/>
                        <a:ea typeface="楷体" panose="02010609060101010101" pitchFamily="49" charset="-122"/>
                        <a:cs typeface="+mn-cs"/>
                        <a:sym typeface="+mn-ea"/>
                      </a:endParaRPr>
                    </a:p>
                    <a:p>
                      <a:pPr>
                        <a:buNone/>
                      </a:pPr>
                      <a:endParaRPr kumimoji="1" lang="zh-CN" altLang="en-US" sz="2000" b="1" noProof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kumimoji="1" lang="zh-CN" altLang="en-US" sz="2000" b="1" noProof="0" dirty="0">
                        <a:solidFill>
                          <a:srgbClr val="0000CC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  <a:sym typeface="+mn-ea"/>
                      </a:endParaRPr>
                    </a:p>
                    <a:p>
                      <a:r>
                        <a:rPr kumimoji="1" lang="zh-CN" altLang="en-US" sz="2000" b="1" noProof="0" dirty="0">
                          <a:solidFill>
                            <a:srgbClr val="0000CC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pitchFamily="49" charset="-122"/>
                          <a:ea typeface="黑体" panose="02010609060101010101" pitchFamily="49" charset="-122"/>
                          <a:sym typeface="+mn-ea"/>
                        </a:rPr>
                        <a:t>以农民起义为题材的长篇小说</a:t>
                      </a:r>
                      <a:endParaRPr lang="zh-CN" altLang="en-US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7780">
                <a:tc>
                  <a:txBody>
                    <a:bodyPr/>
                    <a:lstStyle/>
                    <a:p>
                      <a:endParaRPr lang="en-US" altLang="zh-CN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  <a:p>
                      <a:r>
                        <a:rPr lang="en-US" altLang="zh-CN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《</a:t>
                      </a:r>
                      <a:r>
                        <a:rPr lang="zh-CN" altLang="en-US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西游记</a:t>
                      </a:r>
                      <a:r>
                        <a:rPr lang="en-US" altLang="zh-CN" sz="2000" b="1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》</a:t>
                      </a:r>
                      <a:endParaRPr lang="zh-CN" altLang="en-US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000" b="1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  <a:p>
                      <a:endParaRPr lang="zh-CN" altLang="en-US" sz="2000" b="1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  <a:p>
                      <a:endParaRPr lang="zh-CN" altLang="en-US" sz="2000" b="1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  <a:p>
                      <a:endParaRPr lang="zh-CN" altLang="en-US" sz="2000" b="1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000" b="1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  <a:p>
                      <a:r>
                        <a:rPr lang="zh-CN" altLang="en-US" sz="2000" b="1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明代</a:t>
                      </a:r>
                    </a:p>
                    <a:p>
                      <a:r>
                        <a:rPr lang="zh-CN" altLang="en-US" sz="2000" b="1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中期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kumimoji="1" lang="zh-CN" altLang="en-US" sz="2000" b="1" noProof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楷体" panose="02010609060101010101" pitchFamily="49" charset="-122"/>
                        <a:ea typeface="楷体" panose="02010609060101010101" pitchFamily="49" charset="-122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kumimoji="1" lang="zh-CN" altLang="en-US" sz="2000" b="1" noProof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楷体" panose="02010609060101010101" pitchFamily="49" charset="-122"/>
                          <a:ea typeface="楷体" panose="02010609060101010101" pitchFamily="49" charset="-122"/>
                          <a:sym typeface="+mn-ea"/>
                        </a:rPr>
                        <a:t>描写唐僧师徒四人取经的艰难历程</a:t>
                      </a:r>
                      <a:endParaRPr lang="zh-CN" altLang="en-US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2000" b="1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2855" name="Text Box 39"/>
          <p:cNvSpPr txBox="1">
            <a:spLocks noChangeArrowheads="1"/>
          </p:cNvSpPr>
          <p:nvPr/>
        </p:nvSpPr>
        <p:spPr bwMode="auto">
          <a:xfrm>
            <a:off x="2038350" y="1548765"/>
            <a:ext cx="1270635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R="0" defTabSz="9144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1" lang="zh-CN" altLang="en-US" sz="2400" b="1" kern="1200" cap="none" spc="0" normalizeH="0" baseline="0" noProof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罗贯中</a:t>
            </a:r>
          </a:p>
        </p:txBody>
      </p:sp>
      <p:sp>
        <p:nvSpPr>
          <p:cNvPr id="162858" name="Text Box 42"/>
          <p:cNvSpPr txBox="1">
            <a:spLocks noChangeArrowheads="1"/>
          </p:cNvSpPr>
          <p:nvPr/>
        </p:nvSpPr>
        <p:spPr bwMode="auto">
          <a:xfrm>
            <a:off x="7005955" y="1548765"/>
            <a:ext cx="2138045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R="0" defTabSz="9144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1" lang="zh-CN" altLang="en-US" sz="1800" b="1" kern="1200" cap="none" spc="0" normalizeH="0" baseline="0" noProof="0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我国最为流行的长篇历史小说之一</a:t>
            </a:r>
          </a:p>
        </p:txBody>
      </p:sp>
      <p:sp>
        <p:nvSpPr>
          <p:cNvPr id="162859" name="Text Box 43"/>
          <p:cNvSpPr txBox="1">
            <a:spLocks noChangeArrowheads="1"/>
          </p:cNvSpPr>
          <p:nvPr/>
        </p:nvSpPr>
        <p:spPr bwMode="auto">
          <a:xfrm>
            <a:off x="2038033" y="2665730"/>
            <a:ext cx="1120379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R="0" defTabSz="9144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1" lang="zh-CN" altLang="en-US" sz="2400" b="1" kern="1200" cap="none" spc="0" normalizeH="0" baseline="0" noProof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施耐庵</a:t>
            </a:r>
          </a:p>
        </p:txBody>
      </p:sp>
      <p:sp>
        <p:nvSpPr>
          <p:cNvPr id="162863" name="Text Box 47"/>
          <p:cNvSpPr txBox="1">
            <a:spLocks noChangeArrowheads="1"/>
          </p:cNvSpPr>
          <p:nvPr/>
        </p:nvSpPr>
        <p:spPr bwMode="auto">
          <a:xfrm>
            <a:off x="2038033" y="3900726"/>
            <a:ext cx="1139429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R="0" defTabSz="9144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1" lang="zh-CN" altLang="en-US" sz="2400" b="1" kern="1200" cap="none" spc="0" normalizeH="0" baseline="0" noProof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吴承恩</a:t>
            </a:r>
          </a:p>
        </p:txBody>
      </p:sp>
      <p:sp>
        <p:nvSpPr>
          <p:cNvPr id="162866" name="Text Box 50"/>
          <p:cNvSpPr txBox="1">
            <a:spLocks noChangeArrowheads="1"/>
          </p:cNvSpPr>
          <p:nvPr/>
        </p:nvSpPr>
        <p:spPr bwMode="auto">
          <a:xfrm>
            <a:off x="7018655" y="3900805"/>
            <a:ext cx="2138045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R="0" defTabSz="9144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1" lang="zh-CN" altLang="en-US" sz="1800" b="1" kern="1200" cap="none" spc="0" normalizeH="0" baseline="0" noProof="0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一部富于浪漫主义色彩的神话小说</a:t>
            </a:r>
          </a:p>
        </p:txBody>
      </p:sp>
      <p:sp>
        <p:nvSpPr>
          <p:cNvPr id="2" name="Text Box 43"/>
          <p:cNvSpPr txBox="1">
            <a:spLocks noChangeArrowheads="1"/>
          </p:cNvSpPr>
          <p:nvPr/>
        </p:nvSpPr>
        <p:spPr bwMode="auto">
          <a:xfrm>
            <a:off x="245110" y="2665730"/>
            <a:ext cx="1595755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R="0" defTabSz="9144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1" lang="zh-CN" altLang="en-US" sz="2400" b="1" kern="1200" cap="none" spc="0" normalizeH="0" baseline="0" noProof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《水浒传》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28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28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62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855" grpId="0" bldLvl="0" animBg="1"/>
      <p:bldP spid="2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img4.imgtn.bdimg.com/it/u=2172923515,758216626&amp;fm=214&amp;gp=0.jpg"/>
          <p:cNvSpPr>
            <a:spLocks noChangeAspect="1" noChangeArrowheads="1"/>
          </p:cNvSpPr>
          <p:nvPr/>
        </p:nvSpPr>
        <p:spPr bwMode="auto">
          <a:xfrm>
            <a:off x="1259681" y="-108347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0"/>
          </a:p>
        </p:txBody>
      </p:sp>
      <p:sp>
        <p:nvSpPr>
          <p:cNvPr id="3" name="AutoShape 4" descr="http://img4.imgtn.bdimg.com/it/u=2172923515,758216626&amp;fm=214&amp;gp=0.jpg"/>
          <p:cNvSpPr>
            <a:spLocks noChangeAspect="1" noChangeArrowheads="1"/>
          </p:cNvSpPr>
          <p:nvPr/>
        </p:nvSpPr>
        <p:spPr bwMode="auto">
          <a:xfrm>
            <a:off x="1373981" y="595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0"/>
          </a:p>
        </p:txBody>
      </p:sp>
      <p:sp>
        <p:nvSpPr>
          <p:cNvPr id="4" name="AutoShape 7" descr="http://img4.imgtn.bdimg.com/it/u=315421646,1461859410&amp;fm=214&amp;gp=0.jpg"/>
          <p:cNvSpPr>
            <a:spLocks noChangeAspect="1" noChangeArrowheads="1"/>
          </p:cNvSpPr>
          <p:nvPr/>
        </p:nvSpPr>
        <p:spPr bwMode="auto">
          <a:xfrm>
            <a:off x="1488281" y="12025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0"/>
          </a:p>
        </p:txBody>
      </p:sp>
      <p:grpSp>
        <p:nvGrpSpPr>
          <p:cNvPr id="6" name="组合 5"/>
          <p:cNvGrpSpPr/>
          <p:nvPr/>
        </p:nvGrpSpPr>
        <p:grpSpPr>
          <a:xfrm>
            <a:off x="4859020" y="902970"/>
            <a:ext cx="2778760" cy="1704340"/>
            <a:chOff x="3851920" y="460251"/>
            <a:chExt cx="4762500" cy="2752725"/>
          </a:xfrm>
        </p:grpSpPr>
        <p:pic>
          <p:nvPicPr>
            <p:cNvPr id="13" name="Picture 2" descr="https://timgsa.baidu.com/timg?image&amp;quality=80&amp;size=b9999_10000&amp;sec=1495017660083&amp;di=182fad1c5ef61ae6689afef792a314e8&amp;imgtype=0&amp;src=http%3A%2F%2Fwww.qhdxw.com%2Fall%2Fuploads%2Fallimg%2F20160803%2F083810_180231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51920" y="460251"/>
              <a:ext cx="4762500" cy="2752725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内容占位符 2"/>
            <p:cNvSpPr txBox="1"/>
            <p:nvPr/>
          </p:nvSpPr>
          <p:spPr>
            <a:xfrm>
              <a:off x="6788704" y="2852936"/>
              <a:ext cx="1810544" cy="360040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rtlCol="0">
              <a:normAutofit fontScale="42500"/>
            </a:bodyPr>
            <a:lstStyle>
              <a:lvl1pPr marL="342900" indent="-342900" algn="l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90000"/>
                <a:buFont typeface="Cambria" panose="02040503050406030204"/>
                <a:buChar char="+"/>
                <a:defRPr kumimoji="0"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100000"/>
                <a:buFont typeface="Cambria" panose="02040503050406030204"/>
                <a:buChar char="–"/>
                <a:defRPr kumimoji="0"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60000"/>
                <a:buFont typeface="Wingdings 2" panose="05020102010507070707"/>
                <a:buChar char="Ï"/>
                <a:defRPr kumimoji="0"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90000"/>
                <a:buFont typeface="Calibri" panose="020F0502020204030204"/>
                <a:buChar char="÷"/>
                <a:defRPr kumimoji="0"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100000"/>
                <a:buFont typeface="Cambria" panose="02040503050406030204"/>
                <a:buChar char="="/>
                <a:defRPr kumimoji="0"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kumimoji="0"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kumimoji="0"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kumimoji="0"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kumimoji="0"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Cambria" panose="02040503050406030204"/>
                <a:buNone/>
              </a:pPr>
              <a:r>
                <a:rPr lang="zh-CN" altLang="en-US" sz="1800" b="1" dirty="0">
                  <a:latin typeface="华文中宋" panose="02010600040101010101" pitchFamily="2" charset="-122"/>
                  <a:ea typeface="华文中宋" panose="02010600040101010101" pitchFamily="2" charset="-122"/>
                </a:rPr>
                <a:t>白帝城托孤</a:t>
              </a:r>
            </a:p>
          </p:txBody>
        </p:sp>
      </p:grpSp>
      <p:pic>
        <p:nvPicPr>
          <p:cNvPr id="2053" name="Picture 5" descr="https://timgsa.baidu.com/timg?image&amp;quality=80&amp;size=b9999_10000&amp;sec=1495017820289&amp;di=6b2b7751c4125a5b100ec80d97dbf1b2&amp;imgtype=0&amp;src=http%3A%2F%2Fpic110.nipic.com%2Ffile%2F20160920%2F22380180_213603510000_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370" y="814705"/>
            <a:ext cx="3137535" cy="1880870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:\Users\yuli\AppData\Roaming\Tencent\Users\995215107\QQ\WinTemp\RichOle\R2Z05YJ8PL`G6DS~5)P9K%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370" y="2992755"/>
            <a:ext cx="3123565" cy="1774825"/>
          </a:xfrm>
          <a:prstGeom prst="rect">
            <a:avLst/>
          </a:prstGeom>
          <a:noFill/>
          <a:ln w="28575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900"/>
              <a:t>长沙市青竹湖湘一  余荔</a:t>
            </a:r>
          </a:p>
        </p:txBody>
      </p:sp>
      <p:sp>
        <p:nvSpPr>
          <p:cNvPr id="7" name="矩形 6"/>
          <p:cNvSpPr/>
          <p:nvPr/>
        </p:nvSpPr>
        <p:spPr>
          <a:xfrm>
            <a:off x="4370070" y="3752850"/>
            <a:ext cx="4773930" cy="101473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6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《三国演义》</a:t>
            </a:r>
          </a:p>
        </p:txBody>
      </p:sp>
      <p:sp>
        <p:nvSpPr>
          <p:cNvPr id="19" name="矩形 18"/>
          <p:cNvSpPr/>
          <p:nvPr/>
        </p:nvSpPr>
        <p:spPr>
          <a:xfrm>
            <a:off x="3356610" y="0"/>
            <a:ext cx="2430145" cy="6451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对号入座</a:t>
            </a:r>
          </a:p>
        </p:txBody>
      </p:sp>
      <p:sp>
        <p:nvSpPr>
          <p:cNvPr id="2049" name="Line 6"/>
          <p:cNvSpPr/>
          <p:nvPr/>
        </p:nvSpPr>
        <p:spPr>
          <a:xfrm flipH="1">
            <a:off x="4563349" y="631031"/>
            <a:ext cx="16669" cy="4293394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51" name="Line 8"/>
          <p:cNvSpPr/>
          <p:nvPr/>
        </p:nvSpPr>
        <p:spPr>
          <a:xfrm flipV="1">
            <a:off x="621030" y="2695575"/>
            <a:ext cx="7379335" cy="8255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" name="文本框 11"/>
          <p:cNvSpPr txBox="1"/>
          <p:nvPr/>
        </p:nvSpPr>
        <p:spPr>
          <a:xfrm>
            <a:off x="4713605" y="2778125"/>
            <a:ext cx="432308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>
                <a:latin typeface="楷体" panose="02010609060101010101" pitchFamily="49" charset="-122"/>
                <a:ea typeface="楷体" panose="02010609060101010101" pitchFamily="49" charset="-122"/>
              </a:rPr>
              <a:t>请说出插图出自哪部小说</a:t>
            </a:r>
          </a:p>
          <a:p>
            <a:endParaRPr lang="zh-CN" altLang="en-US" sz="28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img4.imgtn.bdimg.com/it/u=2172923515,758216626&amp;fm=214&amp;gp=0.jpg"/>
          <p:cNvSpPr>
            <a:spLocks noChangeAspect="1" noChangeArrowheads="1"/>
          </p:cNvSpPr>
          <p:nvPr/>
        </p:nvSpPr>
        <p:spPr bwMode="auto">
          <a:xfrm>
            <a:off x="1259681" y="-108347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0"/>
          </a:p>
        </p:txBody>
      </p:sp>
      <p:sp>
        <p:nvSpPr>
          <p:cNvPr id="3" name="AutoShape 4" descr="http://img4.imgtn.bdimg.com/it/u=2172923515,758216626&amp;fm=214&amp;gp=0.jpg"/>
          <p:cNvSpPr>
            <a:spLocks noChangeAspect="1" noChangeArrowheads="1"/>
          </p:cNvSpPr>
          <p:nvPr/>
        </p:nvSpPr>
        <p:spPr bwMode="auto">
          <a:xfrm>
            <a:off x="1373981" y="595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0"/>
          </a:p>
        </p:txBody>
      </p:sp>
      <p:sp>
        <p:nvSpPr>
          <p:cNvPr id="4" name="AutoShape 7" descr="http://img4.imgtn.bdimg.com/it/u=315421646,1461859410&amp;fm=214&amp;gp=0.jpg"/>
          <p:cNvSpPr>
            <a:spLocks noChangeAspect="1" noChangeArrowheads="1"/>
          </p:cNvSpPr>
          <p:nvPr/>
        </p:nvSpPr>
        <p:spPr bwMode="auto">
          <a:xfrm>
            <a:off x="1488281" y="12025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900"/>
              <a:t>长沙市青竹湖湘一  余荔</a:t>
            </a:r>
          </a:p>
        </p:txBody>
      </p:sp>
      <p:sp>
        <p:nvSpPr>
          <p:cNvPr id="19" name="矩形 18"/>
          <p:cNvSpPr/>
          <p:nvPr/>
        </p:nvSpPr>
        <p:spPr>
          <a:xfrm>
            <a:off x="3356610" y="0"/>
            <a:ext cx="2430145" cy="6451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对号入座</a:t>
            </a:r>
          </a:p>
        </p:txBody>
      </p:sp>
      <p:sp>
        <p:nvSpPr>
          <p:cNvPr id="2049" name="Line 6"/>
          <p:cNvSpPr/>
          <p:nvPr/>
        </p:nvSpPr>
        <p:spPr>
          <a:xfrm flipH="1">
            <a:off x="4579859" y="631031"/>
            <a:ext cx="16669" cy="4293394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51" name="Line 8"/>
          <p:cNvSpPr/>
          <p:nvPr/>
        </p:nvSpPr>
        <p:spPr>
          <a:xfrm flipV="1">
            <a:off x="633730" y="2869565"/>
            <a:ext cx="7379335" cy="8255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029" name="Picture 5" descr="C:\Users\yuli\AppData\Roaming\Tencent\Users\995215107\QQ\WinTemp\RichOle\TK5Q6P5OHYJMP5VU4`(A3S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840" y="720090"/>
            <a:ext cx="2697480" cy="2074545"/>
          </a:xfrm>
          <a:prstGeom prst="rect">
            <a:avLst/>
          </a:prstGeom>
          <a:noFill/>
          <a:ln w="5715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s://timgsa.baidu.com/timg?image&amp;quality=80&amp;size=b9999_10000&amp;sec=1495017161819&amp;di=3c6a41988ee1956a646deae1becc0d25&amp;imgtype=0&amp;src=http%3A%2F%2Fimg.mp.itc.cn%2Fupload%2F20161111%2Ff35ec3932956485780cc2dba6a3aaabe_th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6810" y="720090"/>
            <a:ext cx="2739390" cy="1924050"/>
          </a:xfrm>
          <a:prstGeom prst="rect">
            <a:avLst/>
          </a:prstGeom>
          <a:noFill/>
          <a:ln w="5715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yuli\AppData\Roaming\Tencent\Users\995215107\QQ\WinTemp\RichOle\@M~)]VQ@I{G7)UQDO4IU$)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840" y="3054985"/>
            <a:ext cx="2590165" cy="1869440"/>
          </a:xfrm>
          <a:prstGeom prst="rect">
            <a:avLst/>
          </a:prstGeom>
          <a:noFill/>
          <a:ln w="5715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/>
        </p:nvSpPr>
        <p:spPr>
          <a:xfrm>
            <a:off x="4595813" y="4027805"/>
            <a:ext cx="4008755" cy="101473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6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《水浒传》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678045" y="3054985"/>
            <a:ext cx="432308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>
                <a:latin typeface="楷体" panose="02010609060101010101" pitchFamily="49" charset="-122"/>
                <a:ea typeface="楷体" panose="02010609060101010101" pitchFamily="49" charset="-122"/>
              </a:rPr>
              <a:t>请说出插图出自哪部小说</a:t>
            </a:r>
          </a:p>
          <a:p>
            <a:endParaRPr lang="zh-CN" altLang="en-US" sz="28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https://timgsa.baidu.com/timg?image&amp;quality=80&amp;size=b9999_10000&amp;sec=1493138238211&amp;di=6cd916c3764c30a463ee7040711fe80c&amp;imgtype=0&amp;src=http%3A%2F%2Fimgsrc.baidu.com%2Fforum%2Fw%253D580%2Fsign%3Ded5fbdb56709c93d07f20effaf3cf8bb%2Fcc814009c93d70cf1f8f5db6f8dcd100bba12b5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460" y="3001010"/>
            <a:ext cx="2684145" cy="1937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s://timgsa.baidu.com/timg?image&amp;quality=80&amp;size=b9999_10000&amp;sec=1493138286339&amp;di=2fe12938ae69d062c622a24b131c9b96&amp;imgtype=0&amp;src=http%3A%2F%2Fwww.28lu.com%2FUploadFiles%2Flianhuanhua%2F2011%2F10%2F20111011201426054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8695" y="680085"/>
            <a:ext cx="2830830" cy="2018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https://timgsa.baidu.com/timg?image&amp;quality=80&amp;size=b9999_10000&amp;sec=1493138337434&amp;di=46399e76cc10b6800c315a7a4fa840a9&amp;imgtype=0&amp;src=http%3A%2F%2Fimgsrc.baidu.com%2Fforum%2Fpic%2Fitem%2Fbba1cd11728b47104f021977c3cec3fdfc032358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010" y="732790"/>
            <a:ext cx="2772410" cy="2074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4567238" y="3783965"/>
            <a:ext cx="4008755" cy="101473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6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《西游记》</a:t>
            </a:r>
          </a:p>
        </p:txBody>
      </p:sp>
      <p:sp>
        <p:nvSpPr>
          <p:cNvPr id="19" name="矩形 18"/>
          <p:cNvSpPr/>
          <p:nvPr/>
        </p:nvSpPr>
        <p:spPr>
          <a:xfrm>
            <a:off x="3356610" y="0"/>
            <a:ext cx="2430145" cy="6451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对号入座</a:t>
            </a:r>
          </a:p>
        </p:txBody>
      </p:sp>
      <p:sp>
        <p:nvSpPr>
          <p:cNvPr id="2051" name="Line 8"/>
          <p:cNvSpPr/>
          <p:nvPr/>
        </p:nvSpPr>
        <p:spPr>
          <a:xfrm flipV="1">
            <a:off x="658495" y="2807335"/>
            <a:ext cx="7379335" cy="8255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49" name="Line 6"/>
          <p:cNvSpPr/>
          <p:nvPr/>
        </p:nvSpPr>
        <p:spPr>
          <a:xfrm flipH="1">
            <a:off x="4449049" y="645001"/>
            <a:ext cx="16669" cy="4293394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" name="文本框 11"/>
          <p:cNvSpPr txBox="1"/>
          <p:nvPr/>
        </p:nvSpPr>
        <p:spPr>
          <a:xfrm>
            <a:off x="4567555" y="2889885"/>
            <a:ext cx="432308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>
                <a:latin typeface="楷体" panose="02010609060101010101" pitchFamily="49" charset="-122"/>
                <a:ea typeface="楷体" panose="02010609060101010101" pitchFamily="49" charset="-122"/>
              </a:rPr>
              <a:t>请说出插图出自哪部小说</a:t>
            </a:r>
          </a:p>
          <a:p>
            <a:endParaRPr lang="zh-CN" altLang="en-US" sz="28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7" name="组合 50"/>
          <p:cNvGrpSpPr/>
          <p:nvPr/>
        </p:nvGrpSpPr>
        <p:grpSpPr>
          <a:xfrm>
            <a:off x="462915" y="1083469"/>
            <a:ext cx="8285321" cy="3058954"/>
            <a:chOff x="810725" y="1330591"/>
            <a:chExt cx="8090756" cy="4139276"/>
          </a:xfrm>
        </p:grpSpPr>
        <p:sp>
          <p:nvSpPr>
            <p:cNvPr id="52" name="矩形 51"/>
            <p:cNvSpPr/>
            <p:nvPr/>
          </p:nvSpPr>
          <p:spPr>
            <a:xfrm>
              <a:off x="810725" y="1330591"/>
              <a:ext cx="8090756" cy="4139276"/>
            </a:xfrm>
            <a:prstGeom prst="rect">
              <a:avLst/>
            </a:prstGeom>
            <a:noFill/>
            <a:ln w="19050" cap="sq">
              <a:solidFill>
                <a:srgbClr val="C2D4E5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3323" name="组合 52"/>
            <p:cNvGrpSpPr/>
            <p:nvPr/>
          </p:nvGrpSpPr>
          <p:grpSpPr>
            <a:xfrm>
              <a:off x="854056" y="4971947"/>
              <a:ext cx="448487" cy="472520"/>
              <a:chOff x="854056" y="4971947"/>
              <a:chExt cx="448487" cy="472520"/>
            </a:xfrm>
          </p:grpSpPr>
          <p:sp>
            <p:nvSpPr>
              <p:cNvPr id="57" name="任意多边形 56"/>
              <p:cNvSpPr/>
              <p:nvPr/>
            </p:nvSpPr>
            <p:spPr>
              <a:xfrm flipV="1">
                <a:off x="996483" y="5293695"/>
                <a:ext cx="306419" cy="150778"/>
              </a:xfrm>
              <a:custGeom>
                <a:avLst/>
                <a:gdLst>
                  <a:gd name="connsiteX0" fmla="*/ 0 w 6349429"/>
                  <a:gd name="connsiteY0" fmla="*/ 0 h 3112898"/>
                  <a:gd name="connsiteX1" fmla="*/ 3463413 w 6349429"/>
                  <a:gd name="connsiteY1" fmla="*/ 0 h 3112898"/>
                  <a:gd name="connsiteX2" fmla="*/ 3465558 w 6349429"/>
                  <a:gd name="connsiteY2" fmla="*/ 2492281 h 3112898"/>
                  <a:gd name="connsiteX3" fmla="*/ 5180058 w 6349429"/>
                  <a:gd name="connsiteY3" fmla="*/ 2492281 h 3112898"/>
                  <a:gd name="connsiteX4" fmla="*/ 5784896 w 6349429"/>
                  <a:gd name="connsiteY4" fmla="*/ 2492281 h 3112898"/>
                  <a:gd name="connsiteX5" fmla="*/ 5784896 w 6349429"/>
                  <a:gd name="connsiteY5" fmla="*/ 1849344 h 3112898"/>
                  <a:gd name="connsiteX6" fmla="*/ 5784896 w 6349429"/>
                  <a:gd name="connsiteY6" fmla="*/ 1230572 h 3112898"/>
                  <a:gd name="connsiteX7" fmla="*/ 5784896 w 6349429"/>
                  <a:gd name="connsiteY7" fmla="*/ 1049243 h 3112898"/>
                  <a:gd name="connsiteX8" fmla="*/ 5784896 w 6349429"/>
                  <a:gd name="connsiteY8" fmla="*/ 601569 h 3112898"/>
                  <a:gd name="connsiteX9" fmla="*/ 4612919 w 6349429"/>
                  <a:gd name="connsiteY9" fmla="*/ 601569 h 3112898"/>
                  <a:gd name="connsiteX10" fmla="*/ 4612919 w 6349429"/>
                  <a:gd name="connsiteY10" fmla="*/ 1230572 h 3112898"/>
                  <a:gd name="connsiteX11" fmla="*/ 5180058 w 6349429"/>
                  <a:gd name="connsiteY11" fmla="*/ 1230572 h 3112898"/>
                  <a:gd name="connsiteX12" fmla="*/ 5180058 w 6349429"/>
                  <a:gd name="connsiteY12" fmla="*/ 1849344 h 3112898"/>
                  <a:gd name="connsiteX13" fmla="*/ 4033637 w 6349429"/>
                  <a:gd name="connsiteY13" fmla="*/ 1849344 h 3112898"/>
                  <a:gd name="connsiteX14" fmla="*/ 4033637 w 6349429"/>
                  <a:gd name="connsiteY14" fmla="*/ 0 h 3112898"/>
                  <a:gd name="connsiteX15" fmla="*/ 6349429 w 6349429"/>
                  <a:gd name="connsiteY15" fmla="*/ 0 h 3112898"/>
                  <a:gd name="connsiteX16" fmla="*/ 6349429 w 6349429"/>
                  <a:gd name="connsiteY16" fmla="*/ 3112898 h 3112898"/>
                  <a:gd name="connsiteX17" fmla="*/ 2892448 w 6349429"/>
                  <a:gd name="connsiteY17" fmla="*/ 3112898 h 3112898"/>
                  <a:gd name="connsiteX18" fmla="*/ 2890303 w 6349429"/>
                  <a:gd name="connsiteY18" fmla="*/ 1073679 h 3112898"/>
                  <a:gd name="connsiteX19" fmla="*/ 2890303 w 6349429"/>
                  <a:gd name="connsiteY19" fmla="*/ 620617 h 3112898"/>
                  <a:gd name="connsiteX20" fmla="*/ 1175803 w 6349429"/>
                  <a:gd name="connsiteY20" fmla="*/ 620617 h 3112898"/>
                  <a:gd name="connsiteX21" fmla="*/ 570965 w 6349429"/>
                  <a:gd name="connsiteY21" fmla="*/ 620617 h 3112898"/>
                  <a:gd name="connsiteX22" fmla="*/ 570965 w 6349429"/>
                  <a:gd name="connsiteY22" fmla="*/ 1263554 h 3112898"/>
                  <a:gd name="connsiteX23" fmla="*/ 570965 w 6349429"/>
                  <a:gd name="connsiteY23" fmla="*/ 1882326 h 3112898"/>
                  <a:gd name="connsiteX24" fmla="*/ 570965 w 6349429"/>
                  <a:gd name="connsiteY24" fmla="*/ 2063655 h 3112898"/>
                  <a:gd name="connsiteX25" fmla="*/ 570965 w 6349429"/>
                  <a:gd name="connsiteY25" fmla="*/ 2511329 h 3112898"/>
                  <a:gd name="connsiteX26" fmla="*/ 1742942 w 6349429"/>
                  <a:gd name="connsiteY26" fmla="*/ 2511329 h 3112898"/>
                  <a:gd name="connsiteX27" fmla="*/ 1742942 w 6349429"/>
                  <a:gd name="connsiteY27" fmla="*/ 1882326 h 3112898"/>
                  <a:gd name="connsiteX28" fmla="*/ 1175803 w 6349429"/>
                  <a:gd name="connsiteY28" fmla="*/ 1882326 h 3112898"/>
                  <a:gd name="connsiteX29" fmla="*/ 1175803 w 6349429"/>
                  <a:gd name="connsiteY29" fmla="*/ 1263554 h 3112898"/>
                  <a:gd name="connsiteX30" fmla="*/ 2322224 w 6349429"/>
                  <a:gd name="connsiteY30" fmla="*/ 1263554 h 3112898"/>
                  <a:gd name="connsiteX31" fmla="*/ 2322224 w 6349429"/>
                  <a:gd name="connsiteY31" fmla="*/ 3112898 h 3112898"/>
                  <a:gd name="connsiteX32" fmla="*/ 0 w 6349429"/>
                  <a:gd name="connsiteY32" fmla="*/ 3112898 h 311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349429" h="3112898">
                    <a:moveTo>
                      <a:pt x="0" y="0"/>
                    </a:moveTo>
                    <a:lnTo>
                      <a:pt x="3463413" y="0"/>
                    </a:lnTo>
                    <a:lnTo>
                      <a:pt x="3465558" y="2492281"/>
                    </a:lnTo>
                    <a:lnTo>
                      <a:pt x="5180058" y="2492281"/>
                    </a:lnTo>
                    <a:lnTo>
                      <a:pt x="5784896" y="2492281"/>
                    </a:lnTo>
                    <a:lnTo>
                      <a:pt x="5784896" y="1849344"/>
                    </a:lnTo>
                    <a:lnTo>
                      <a:pt x="5784896" y="1230572"/>
                    </a:lnTo>
                    <a:lnTo>
                      <a:pt x="5784896" y="1049243"/>
                    </a:lnTo>
                    <a:lnTo>
                      <a:pt x="5784896" y="601569"/>
                    </a:lnTo>
                    <a:lnTo>
                      <a:pt x="4612919" y="601569"/>
                    </a:lnTo>
                    <a:lnTo>
                      <a:pt x="4612919" y="1230572"/>
                    </a:lnTo>
                    <a:lnTo>
                      <a:pt x="5180058" y="1230572"/>
                    </a:lnTo>
                    <a:lnTo>
                      <a:pt x="5180058" y="1849344"/>
                    </a:lnTo>
                    <a:lnTo>
                      <a:pt x="4033637" y="1849344"/>
                    </a:lnTo>
                    <a:lnTo>
                      <a:pt x="4033637" y="0"/>
                    </a:lnTo>
                    <a:lnTo>
                      <a:pt x="6349429" y="0"/>
                    </a:lnTo>
                    <a:lnTo>
                      <a:pt x="6349429" y="3112898"/>
                    </a:lnTo>
                    <a:lnTo>
                      <a:pt x="2892448" y="3112898"/>
                    </a:lnTo>
                    <a:lnTo>
                      <a:pt x="2890303" y="1073679"/>
                    </a:lnTo>
                    <a:lnTo>
                      <a:pt x="2890303" y="620617"/>
                    </a:lnTo>
                    <a:lnTo>
                      <a:pt x="1175803" y="620617"/>
                    </a:lnTo>
                    <a:lnTo>
                      <a:pt x="570965" y="620617"/>
                    </a:lnTo>
                    <a:lnTo>
                      <a:pt x="570965" y="1263554"/>
                    </a:lnTo>
                    <a:lnTo>
                      <a:pt x="570965" y="1882326"/>
                    </a:lnTo>
                    <a:lnTo>
                      <a:pt x="570965" y="2063655"/>
                    </a:lnTo>
                    <a:lnTo>
                      <a:pt x="570965" y="2511329"/>
                    </a:lnTo>
                    <a:lnTo>
                      <a:pt x="1742942" y="2511329"/>
                    </a:lnTo>
                    <a:lnTo>
                      <a:pt x="1742942" y="1882326"/>
                    </a:lnTo>
                    <a:lnTo>
                      <a:pt x="1175803" y="1882326"/>
                    </a:lnTo>
                    <a:lnTo>
                      <a:pt x="1175803" y="1263554"/>
                    </a:lnTo>
                    <a:lnTo>
                      <a:pt x="2322224" y="1263554"/>
                    </a:lnTo>
                    <a:lnTo>
                      <a:pt x="2322224" y="3112898"/>
                    </a:lnTo>
                    <a:lnTo>
                      <a:pt x="0" y="3112898"/>
                    </a:lnTo>
                    <a:close/>
                  </a:path>
                </a:pathLst>
              </a:custGeom>
              <a:solidFill>
                <a:srgbClr val="C2D4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58" name="任意多边形 57"/>
              <p:cNvSpPr/>
              <p:nvPr/>
            </p:nvSpPr>
            <p:spPr>
              <a:xfrm rot="16200000" flipV="1">
                <a:off x="775847" y="5049249"/>
                <a:ext cx="306320" cy="150828"/>
              </a:xfrm>
              <a:custGeom>
                <a:avLst/>
                <a:gdLst>
                  <a:gd name="connsiteX0" fmla="*/ 0 w 6349429"/>
                  <a:gd name="connsiteY0" fmla="*/ 0 h 3112898"/>
                  <a:gd name="connsiteX1" fmla="*/ 3463413 w 6349429"/>
                  <a:gd name="connsiteY1" fmla="*/ 0 h 3112898"/>
                  <a:gd name="connsiteX2" fmla="*/ 3465558 w 6349429"/>
                  <a:gd name="connsiteY2" fmla="*/ 2492281 h 3112898"/>
                  <a:gd name="connsiteX3" fmla="*/ 5180058 w 6349429"/>
                  <a:gd name="connsiteY3" fmla="*/ 2492281 h 3112898"/>
                  <a:gd name="connsiteX4" fmla="*/ 5784896 w 6349429"/>
                  <a:gd name="connsiteY4" fmla="*/ 2492281 h 3112898"/>
                  <a:gd name="connsiteX5" fmla="*/ 5784896 w 6349429"/>
                  <a:gd name="connsiteY5" fmla="*/ 1849344 h 3112898"/>
                  <a:gd name="connsiteX6" fmla="*/ 5784896 w 6349429"/>
                  <a:gd name="connsiteY6" fmla="*/ 1230572 h 3112898"/>
                  <a:gd name="connsiteX7" fmla="*/ 5784896 w 6349429"/>
                  <a:gd name="connsiteY7" fmla="*/ 1049243 h 3112898"/>
                  <a:gd name="connsiteX8" fmla="*/ 5784896 w 6349429"/>
                  <a:gd name="connsiteY8" fmla="*/ 601569 h 3112898"/>
                  <a:gd name="connsiteX9" fmla="*/ 4612919 w 6349429"/>
                  <a:gd name="connsiteY9" fmla="*/ 601569 h 3112898"/>
                  <a:gd name="connsiteX10" fmla="*/ 4612919 w 6349429"/>
                  <a:gd name="connsiteY10" fmla="*/ 1230572 h 3112898"/>
                  <a:gd name="connsiteX11" fmla="*/ 5180058 w 6349429"/>
                  <a:gd name="connsiteY11" fmla="*/ 1230572 h 3112898"/>
                  <a:gd name="connsiteX12" fmla="*/ 5180058 w 6349429"/>
                  <a:gd name="connsiteY12" fmla="*/ 1849344 h 3112898"/>
                  <a:gd name="connsiteX13" fmla="*/ 4033637 w 6349429"/>
                  <a:gd name="connsiteY13" fmla="*/ 1849344 h 3112898"/>
                  <a:gd name="connsiteX14" fmla="*/ 4033637 w 6349429"/>
                  <a:gd name="connsiteY14" fmla="*/ 0 h 3112898"/>
                  <a:gd name="connsiteX15" fmla="*/ 6349429 w 6349429"/>
                  <a:gd name="connsiteY15" fmla="*/ 0 h 3112898"/>
                  <a:gd name="connsiteX16" fmla="*/ 6349429 w 6349429"/>
                  <a:gd name="connsiteY16" fmla="*/ 3112898 h 3112898"/>
                  <a:gd name="connsiteX17" fmla="*/ 2892448 w 6349429"/>
                  <a:gd name="connsiteY17" fmla="*/ 3112898 h 3112898"/>
                  <a:gd name="connsiteX18" fmla="*/ 2890303 w 6349429"/>
                  <a:gd name="connsiteY18" fmla="*/ 1073679 h 3112898"/>
                  <a:gd name="connsiteX19" fmla="*/ 2890303 w 6349429"/>
                  <a:gd name="connsiteY19" fmla="*/ 620617 h 3112898"/>
                  <a:gd name="connsiteX20" fmla="*/ 1175803 w 6349429"/>
                  <a:gd name="connsiteY20" fmla="*/ 620617 h 3112898"/>
                  <a:gd name="connsiteX21" fmla="*/ 570965 w 6349429"/>
                  <a:gd name="connsiteY21" fmla="*/ 620617 h 3112898"/>
                  <a:gd name="connsiteX22" fmla="*/ 570965 w 6349429"/>
                  <a:gd name="connsiteY22" fmla="*/ 1263554 h 3112898"/>
                  <a:gd name="connsiteX23" fmla="*/ 570965 w 6349429"/>
                  <a:gd name="connsiteY23" fmla="*/ 1882326 h 3112898"/>
                  <a:gd name="connsiteX24" fmla="*/ 570965 w 6349429"/>
                  <a:gd name="connsiteY24" fmla="*/ 2063655 h 3112898"/>
                  <a:gd name="connsiteX25" fmla="*/ 570965 w 6349429"/>
                  <a:gd name="connsiteY25" fmla="*/ 2511329 h 3112898"/>
                  <a:gd name="connsiteX26" fmla="*/ 1742942 w 6349429"/>
                  <a:gd name="connsiteY26" fmla="*/ 2511329 h 3112898"/>
                  <a:gd name="connsiteX27" fmla="*/ 1742942 w 6349429"/>
                  <a:gd name="connsiteY27" fmla="*/ 1882326 h 3112898"/>
                  <a:gd name="connsiteX28" fmla="*/ 1175803 w 6349429"/>
                  <a:gd name="connsiteY28" fmla="*/ 1882326 h 3112898"/>
                  <a:gd name="connsiteX29" fmla="*/ 1175803 w 6349429"/>
                  <a:gd name="connsiteY29" fmla="*/ 1263554 h 3112898"/>
                  <a:gd name="connsiteX30" fmla="*/ 2322224 w 6349429"/>
                  <a:gd name="connsiteY30" fmla="*/ 1263554 h 3112898"/>
                  <a:gd name="connsiteX31" fmla="*/ 2322224 w 6349429"/>
                  <a:gd name="connsiteY31" fmla="*/ 3112898 h 3112898"/>
                  <a:gd name="connsiteX32" fmla="*/ 0 w 6349429"/>
                  <a:gd name="connsiteY32" fmla="*/ 3112898 h 311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349429" h="3112898">
                    <a:moveTo>
                      <a:pt x="0" y="0"/>
                    </a:moveTo>
                    <a:lnTo>
                      <a:pt x="3463413" y="0"/>
                    </a:lnTo>
                    <a:lnTo>
                      <a:pt x="3465558" y="2492281"/>
                    </a:lnTo>
                    <a:lnTo>
                      <a:pt x="5180058" y="2492281"/>
                    </a:lnTo>
                    <a:lnTo>
                      <a:pt x="5784896" y="2492281"/>
                    </a:lnTo>
                    <a:lnTo>
                      <a:pt x="5784896" y="1849344"/>
                    </a:lnTo>
                    <a:lnTo>
                      <a:pt x="5784896" y="1230572"/>
                    </a:lnTo>
                    <a:lnTo>
                      <a:pt x="5784896" y="1049243"/>
                    </a:lnTo>
                    <a:lnTo>
                      <a:pt x="5784896" y="601569"/>
                    </a:lnTo>
                    <a:lnTo>
                      <a:pt x="4612919" y="601569"/>
                    </a:lnTo>
                    <a:lnTo>
                      <a:pt x="4612919" y="1230572"/>
                    </a:lnTo>
                    <a:lnTo>
                      <a:pt x="5180058" y="1230572"/>
                    </a:lnTo>
                    <a:lnTo>
                      <a:pt x="5180058" y="1849344"/>
                    </a:lnTo>
                    <a:lnTo>
                      <a:pt x="4033637" y="1849344"/>
                    </a:lnTo>
                    <a:lnTo>
                      <a:pt x="4033637" y="0"/>
                    </a:lnTo>
                    <a:lnTo>
                      <a:pt x="6349429" y="0"/>
                    </a:lnTo>
                    <a:lnTo>
                      <a:pt x="6349429" y="3112898"/>
                    </a:lnTo>
                    <a:lnTo>
                      <a:pt x="2892448" y="3112898"/>
                    </a:lnTo>
                    <a:lnTo>
                      <a:pt x="2890303" y="1073679"/>
                    </a:lnTo>
                    <a:lnTo>
                      <a:pt x="2890303" y="620617"/>
                    </a:lnTo>
                    <a:lnTo>
                      <a:pt x="1175803" y="620617"/>
                    </a:lnTo>
                    <a:lnTo>
                      <a:pt x="570965" y="620617"/>
                    </a:lnTo>
                    <a:lnTo>
                      <a:pt x="570965" y="1263554"/>
                    </a:lnTo>
                    <a:lnTo>
                      <a:pt x="570965" y="1882326"/>
                    </a:lnTo>
                    <a:lnTo>
                      <a:pt x="570965" y="2063655"/>
                    </a:lnTo>
                    <a:lnTo>
                      <a:pt x="570965" y="2511329"/>
                    </a:lnTo>
                    <a:lnTo>
                      <a:pt x="1742942" y="2511329"/>
                    </a:lnTo>
                    <a:lnTo>
                      <a:pt x="1742942" y="1882326"/>
                    </a:lnTo>
                    <a:lnTo>
                      <a:pt x="1175803" y="1882326"/>
                    </a:lnTo>
                    <a:lnTo>
                      <a:pt x="1175803" y="1263554"/>
                    </a:lnTo>
                    <a:lnTo>
                      <a:pt x="2322224" y="1263554"/>
                    </a:lnTo>
                    <a:lnTo>
                      <a:pt x="2322224" y="3112898"/>
                    </a:lnTo>
                    <a:lnTo>
                      <a:pt x="0" y="3112898"/>
                    </a:lnTo>
                    <a:close/>
                  </a:path>
                </a:pathLst>
              </a:custGeom>
              <a:solidFill>
                <a:srgbClr val="C2D4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13324" name="组合 53"/>
            <p:cNvGrpSpPr/>
            <p:nvPr/>
          </p:nvGrpSpPr>
          <p:grpSpPr>
            <a:xfrm rot="10800000">
              <a:off x="8397801" y="1369390"/>
              <a:ext cx="467537" cy="482045"/>
              <a:chOff x="854056" y="4962422"/>
              <a:chExt cx="467537" cy="482045"/>
            </a:xfrm>
          </p:grpSpPr>
          <p:sp>
            <p:nvSpPr>
              <p:cNvPr id="55" name="任意多边形 54"/>
              <p:cNvSpPr/>
              <p:nvPr/>
            </p:nvSpPr>
            <p:spPr>
              <a:xfrm flipV="1">
                <a:off x="1021135" y="5307093"/>
                <a:ext cx="306419" cy="150779"/>
              </a:xfrm>
              <a:custGeom>
                <a:avLst/>
                <a:gdLst>
                  <a:gd name="connsiteX0" fmla="*/ 0 w 6349429"/>
                  <a:gd name="connsiteY0" fmla="*/ 0 h 3112898"/>
                  <a:gd name="connsiteX1" fmla="*/ 3463413 w 6349429"/>
                  <a:gd name="connsiteY1" fmla="*/ 0 h 3112898"/>
                  <a:gd name="connsiteX2" fmla="*/ 3465558 w 6349429"/>
                  <a:gd name="connsiteY2" fmla="*/ 2492281 h 3112898"/>
                  <a:gd name="connsiteX3" fmla="*/ 5180058 w 6349429"/>
                  <a:gd name="connsiteY3" fmla="*/ 2492281 h 3112898"/>
                  <a:gd name="connsiteX4" fmla="*/ 5784896 w 6349429"/>
                  <a:gd name="connsiteY4" fmla="*/ 2492281 h 3112898"/>
                  <a:gd name="connsiteX5" fmla="*/ 5784896 w 6349429"/>
                  <a:gd name="connsiteY5" fmla="*/ 1849344 h 3112898"/>
                  <a:gd name="connsiteX6" fmla="*/ 5784896 w 6349429"/>
                  <a:gd name="connsiteY6" fmla="*/ 1230572 h 3112898"/>
                  <a:gd name="connsiteX7" fmla="*/ 5784896 w 6349429"/>
                  <a:gd name="connsiteY7" fmla="*/ 1049243 h 3112898"/>
                  <a:gd name="connsiteX8" fmla="*/ 5784896 w 6349429"/>
                  <a:gd name="connsiteY8" fmla="*/ 601569 h 3112898"/>
                  <a:gd name="connsiteX9" fmla="*/ 4612919 w 6349429"/>
                  <a:gd name="connsiteY9" fmla="*/ 601569 h 3112898"/>
                  <a:gd name="connsiteX10" fmla="*/ 4612919 w 6349429"/>
                  <a:gd name="connsiteY10" fmla="*/ 1230572 h 3112898"/>
                  <a:gd name="connsiteX11" fmla="*/ 5180058 w 6349429"/>
                  <a:gd name="connsiteY11" fmla="*/ 1230572 h 3112898"/>
                  <a:gd name="connsiteX12" fmla="*/ 5180058 w 6349429"/>
                  <a:gd name="connsiteY12" fmla="*/ 1849344 h 3112898"/>
                  <a:gd name="connsiteX13" fmla="*/ 4033637 w 6349429"/>
                  <a:gd name="connsiteY13" fmla="*/ 1849344 h 3112898"/>
                  <a:gd name="connsiteX14" fmla="*/ 4033637 w 6349429"/>
                  <a:gd name="connsiteY14" fmla="*/ 0 h 3112898"/>
                  <a:gd name="connsiteX15" fmla="*/ 6349429 w 6349429"/>
                  <a:gd name="connsiteY15" fmla="*/ 0 h 3112898"/>
                  <a:gd name="connsiteX16" fmla="*/ 6349429 w 6349429"/>
                  <a:gd name="connsiteY16" fmla="*/ 3112898 h 3112898"/>
                  <a:gd name="connsiteX17" fmla="*/ 2892448 w 6349429"/>
                  <a:gd name="connsiteY17" fmla="*/ 3112898 h 3112898"/>
                  <a:gd name="connsiteX18" fmla="*/ 2890303 w 6349429"/>
                  <a:gd name="connsiteY18" fmla="*/ 1073679 h 3112898"/>
                  <a:gd name="connsiteX19" fmla="*/ 2890303 w 6349429"/>
                  <a:gd name="connsiteY19" fmla="*/ 620617 h 3112898"/>
                  <a:gd name="connsiteX20" fmla="*/ 1175803 w 6349429"/>
                  <a:gd name="connsiteY20" fmla="*/ 620617 h 3112898"/>
                  <a:gd name="connsiteX21" fmla="*/ 570965 w 6349429"/>
                  <a:gd name="connsiteY21" fmla="*/ 620617 h 3112898"/>
                  <a:gd name="connsiteX22" fmla="*/ 570965 w 6349429"/>
                  <a:gd name="connsiteY22" fmla="*/ 1263554 h 3112898"/>
                  <a:gd name="connsiteX23" fmla="*/ 570965 w 6349429"/>
                  <a:gd name="connsiteY23" fmla="*/ 1882326 h 3112898"/>
                  <a:gd name="connsiteX24" fmla="*/ 570965 w 6349429"/>
                  <a:gd name="connsiteY24" fmla="*/ 2063655 h 3112898"/>
                  <a:gd name="connsiteX25" fmla="*/ 570965 w 6349429"/>
                  <a:gd name="connsiteY25" fmla="*/ 2511329 h 3112898"/>
                  <a:gd name="connsiteX26" fmla="*/ 1742942 w 6349429"/>
                  <a:gd name="connsiteY26" fmla="*/ 2511329 h 3112898"/>
                  <a:gd name="connsiteX27" fmla="*/ 1742942 w 6349429"/>
                  <a:gd name="connsiteY27" fmla="*/ 1882326 h 3112898"/>
                  <a:gd name="connsiteX28" fmla="*/ 1175803 w 6349429"/>
                  <a:gd name="connsiteY28" fmla="*/ 1882326 h 3112898"/>
                  <a:gd name="connsiteX29" fmla="*/ 1175803 w 6349429"/>
                  <a:gd name="connsiteY29" fmla="*/ 1263554 h 3112898"/>
                  <a:gd name="connsiteX30" fmla="*/ 2322224 w 6349429"/>
                  <a:gd name="connsiteY30" fmla="*/ 1263554 h 3112898"/>
                  <a:gd name="connsiteX31" fmla="*/ 2322224 w 6349429"/>
                  <a:gd name="connsiteY31" fmla="*/ 3112898 h 3112898"/>
                  <a:gd name="connsiteX32" fmla="*/ 0 w 6349429"/>
                  <a:gd name="connsiteY32" fmla="*/ 3112898 h 311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349429" h="3112898">
                    <a:moveTo>
                      <a:pt x="0" y="0"/>
                    </a:moveTo>
                    <a:lnTo>
                      <a:pt x="3463413" y="0"/>
                    </a:lnTo>
                    <a:lnTo>
                      <a:pt x="3465558" y="2492281"/>
                    </a:lnTo>
                    <a:lnTo>
                      <a:pt x="5180058" y="2492281"/>
                    </a:lnTo>
                    <a:lnTo>
                      <a:pt x="5784896" y="2492281"/>
                    </a:lnTo>
                    <a:lnTo>
                      <a:pt x="5784896" y="1849344"/>
                    </a:lnTo>
                    <a:lnTo>
                      <a:pt x="5784896" y="1230572"/>
                    </a:lnTo>
                    <a:lnTo>
                      <a:pt x="5784896" y="1049243"/>
                    </a:lnTo>
                    <a:lnTo>
                      <a:pt x="5784896" y="601569"/>
                    </a:lnTo>
                    <a:lnTo>
                      <a:pt x="4612919" y="601569"/>
                    </a:lnTo>
                    <a:lnTo>
                      <a:pt x="4612919" y="1230572"/>
                    </a:lnTo>
                    <a:lnTo>
                      <a:pt x="5180058" y="1230572"/>
                    </a:lnTo>
                    <a:lnTo>
                      <a:pt x="5180058" y="1849344"/>
                    </a:lnTo>
                    <a:lnTo>
                      <a:pt x="4033637" y="1849344"/>
                    </a:lnTo>
                    <a:lnTo>
                      <a:pt x="4033637" y="0"/>
                    </a:lnTo>
                    <a:lnTo>
                      <a:pt x="6349429" y="0"/>
                    </a:lnTo>
                    <a:lnTo>
                      <a:pt x="6349429" y="3112898"/>
                    </a:lnTo>
                    <a:lnTo>
                      <a:pt x="2892448" y="3112898"/>
                    </a:lnTo>
                    <a:lnTo>
                      <a:pt x="2890303" y="1073679"/>
                    </a:lnTo>
                    <a:lnTo>
                      <a:pt x="2890303" y="620617"/>
                    </a:lnTo>
                    <a:lnTo>
                      <a:pt x="1175803" y="620617"/>
                    </a:lnTo>
                    <a:lnTo>
                      <a:pt x="570965" y="620617"/>
                    </a:lnTo>
                    <a:lnTo>
                      <a:pt x="570965" y="1263554"/>
                    </a:lnTo>
                    <a:lnTo>
                      <a:pt x="570965" y="1882326"/>
                    </a:lnTo>
                    <a:lnTo>
                      <a:pt x="570965" y="2063655"/>
                    </a:lnTo>
                    <a:lnTo>
                      <a:pt x="570965" y="2511329"/>
                    </a:lnTo>
                    <a:lnTo>
                      <a:pt x="1742942" y="2511329"/>
                    </a:lnTo>
                    <a:lnTo>
                      <a:pt x="1742942" y="1882326"/>
                    </a:lnTo>
                    <a:lnTo>
                      <a:pt x="1175803" y="1882326"/>
                    </a:lnTo>
                    <a:lnTo>
                      <a:pt x="1175803" y="1263554"/>
                    </a:lnTo>
                    <a:lnTo>
                      <a:pt x="2322224" y="1263554"/>
                    </a:lnTo>
                    <a:lnTo>
                      <a:pt x="2322224" y="3112898"/>
                    </a:lnTo>
                    <a:lnTo>
                      <a:pt x="0" y="3112898"/>
                    </a:lnTo>
                    <a:close/>
                  </a:path>
                </a:pathLst>
              </a:custGeom>
              <a:solidFill>
                <a:srgbClr val="C2D4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56" name="任意多边形 55"/>
              <p:cNvSpPr/>
              <p:nvPr/>
            </p:nvSpPr>
            <p:spPr>
              <a:xfrm rot="16200000" flipV="1">
                <a:off x="783035" y="5053126"/>
                <a:ext cx="306318" cy="150829"/>
              </a:xfrm>
              <a:custGeom>
                <a:avLst/>
                <a:gdLst>
                  <a:gd name="connsiteX0" fmla="*/ 0 w 6349429"/>
                  <a:gd name="connsiteY0" fmla="*/ 0 h 3112898"/>
                  <a:gd name="connsiteX1" fmla="*/ 3463413 w 6349429"/>
                  <a:gd name="connsiteY1" fmla="*/ 0 h 3112898"/>
                  <a:gd name="connsiteX2" fmla="*/ 3465558 w 6349429"/>
                  <a:gd name="connsiteY2" fmla="*/ 2492281 h 3112898"/>
                  <a:gd name="connsiteX3" fmla="*/ 5180058 w 6349429"/>
                  <a:gd name="connsiteY3" fmla="*/ 2492281 h 3112898"/>
                  <a:gd name="connsiteX4" fmla="*/ 5784896 w 6349429"/>
                  <a:gd name="connsiteY4" fmla="*/ 2492281 h 3112898"/>
                  <a:gd name="connsiteX5" fmla="*/ 5784896 w 6349429"/>
                  <a:gd name="connsiteY5" fmla="*/ 1849344 h 3112898"/>
                  <a:gd name="connsiteX6" fmla="*/ 5784896 w 6349429"/>
                  <a:gd name="connsiteY6" fmla="*/ 1230572 h 3112898"/>
                  <a:gd name="connsiteX7" fmla="*/ 5784896 w 6349429"/>
                  <a:gd name="connsiteY7" fmla="*/ 1049243 h 3112898"/>
                  <a:gd name="connsiteX8" fmla="*/ 5784896 w 6349429"/>
                  <a:gd name="connsiteY8" fmla="*/ 601569 h 3112898"/>
                  <a:gd name="connsiteX9" fmla="*/ 4612919 w 6349429"/>
                  <a:gd name="connsiteY9" fmla="*/ 601569 h 3112898"/>
                  <a:gd name="connsiteX10" fmla="*/ 4612919 w 6349429"/>
                  <a:gd name="connsiteY10" fmla="*/ 1230572 h 3112898"/>
                  <a:gd name="connsiteX11" fmla="*/ 5180058 w 6349429"/>
                  <a:gd name="connsiteY11" fmla="*/ 1230572 h 3112898"/>
                  <a:gd name="connsiteX12" fmla="*/ 5180058 w 6349429"/>
                  <a:gd name="connsiteY12" fmla="*/ 1849344 h 3112898"/>
                  <a:gd name="connsiteX13" fmla="*/ 4033637 w 6349429"/>
                  <a:gd name="connsiteY13" fmla="*/ 1849344 h 3112898"/>
                  <a:gd name="connsiteX14" fmla="*/ 4033637 w 6349429"/>
                  <a:gd name="connsiteY14" fmla="*/ 0 h 3112898"/>
                  <a:gd name="connsiteX15" fmla="*/ 6349429 w 6349429"/>
                  <a:gd name="connsiteY15" fmla="*/ 0 h 3112898"/>
                  <a:gd name="connsiteX16" fmla="*/ 6349429 w 6349429"/>
                  <a:gd name="connsiteY16" fmla="*/ 3112898 h 3112898"/>
                  <a:gd name="connsiteX17" fmla="*/ 2892448 w 6349429"/>
                  <a:gd name="connsiteY17" fmla="*/ 3112898 h 3112898"/>
                  <a:gd name="connsiteX18" fmla="*/ 2890303 w 6349429"/>
                  <a:gd name="connsiteY18" fmla="*/ 1073679 h 3112898"/>
                  <a:gd name="connsiteX19" fmla="*/ 2890303 w 6349429"/>
                  <a:gd name="connsiteY19" fmla="*/ 620617 h 3112898"/>
                  <a:gd name="connsiteX20" fmla="*/ 1175803 w 6349429"/>
                  <a:gd name="connsiteY20" fmla="*/ 620617 h 3112898"/>
                  <a:gd name="connsiteX21" fmla="*/ 570965 w 6349429"/>
                  <a:gd name="connsiteY21" fmla="*/ 620617 h 3112898"/>
                  <a:gd name="connsiteX22" fmla="*/ 570965 w 6349429"/>
                  <a:gd name="connsiteY22" fmla="*/ 1263554 h 3112898"/>
                  <a:gd name="connsiteX23" fmla="*/ 570965 w 6349429"/>
                  <a:gd name="connsiteY23" fmla="*/ 1882326 h 3112898"/>
                  <a:gd name="connsiteX24" fmla="*/ 570965 w 6349429"/>
                  <a:gd name="connsiteY24" fmla="*/ 2063655 h 3112898"/>
                  <a:gd name="connsiteX25" fmla="*/ 570965 w 6349429"/>
                  <a:gd name="connsiteY25" fmla="*/ 2511329 h 3112898"/>
                  <a:gd name="connsiteX26" fmla="*/ 1742942 w 6349429"/>
                  <a:gd name="connsiteY26" fmla="*/ 2511329 h 3112898"/>
                  <a:gd name="connsiteX27" fmla="*/ 1742942 w 6349429"/>
                  <a:gd name="connsiteY27" fmla="*/ 1882326 h 3112898"/>
                  <a:gd name="connsiteX28" fmla="*/ 1175803 w 6349429"/>
                  <a:gd name="connsiteY28" fmla="*/ 1882326 h 3112898"/>
                  <a:gd name="connsiteX29" fmla="*/ 1175803 w 6349429"/>
                  <a:gd name="connsiteY29" fmla="*/ 1263554 h 3112898"/>
                  <a:gd name="connsiteX30" fmla="*/ 2322224 w 6349429"/>
                  <a:gd name="connsiteY30" fmla="*/ 1263554 h 3112898"/>
                  <a:gd name="connsiteX31" fmla="*/ 2322224 w 6349429"/>
                  <a:gd name="connsiteY31" fmla="*/ 3112898 h 3112898"/>
                  <a:gd name="connsiteX32" fmla="*/ 0 w 6349429"/>
                  <a:gd name="connsiteY32" fmla="*/ 3112898 h 311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349429" h="3112898">
                    <a:moveTo>
                      <a:pt x="0" y="0"/>
                    </a:moveTo>
                    <a:lnTo>
                      <a:pt x="3463413" y="0"/>
                    </a:lnTo>
                    <a:lnTo>
                      <a:pt x="3465558" y="2492281"/>
                    </a:lnTo>
                    <a:lnTo>
                      <a:pt x="5180058" y="2492281"/>
                    </a:lnTo>
                    <a:lnTo>
                      <a:pt x="5784896" y="2492281"/>
                    </a:lnTo>
                    <a:lnTo>
                      <a:pt x="5784896" y="1849344"/>
                    </a:lnTo>
                    <a:lnTo>
                      <a:pt x="5784896" y="1230572"/>
                    </a:lnTo>
                    <a:lnTo>
                      <a:pt x="5784896" y="1049243"/>
                    </a:lnTo>
                    <a:lnTo>
                      <a:pt x="5784896" y="601569"/>
                    </a:lnTo>
                    <a:lnTo>
                      <a:pt x="4612919" y="601569"/>
                    </a:lnTo>
                    <a:lnTo>
                      <a:pt x="4612919" y="1230572"/>
                    </a:lnTo>
                    <a:lnTo>
                      <a:pt x="5180058" y="1230572"/>
                    </a:lnTo>
                    <a:lnTo>
                      <a:pt x="5180058" y="1849344"/>
                    </a:lnTo>
                    <a:lnTo>
                      <a:pt x="4033637" y="1849344"/>
                    </a:lnTo>
                    <a:lnTo>
                      <a:pt x="4033637" y="0"/>
                    </a:lnTo>
                    <a:lnTo>
                      <a:pt x="6349429" y="0"/>
                    </a:lnTo>
                    <a:lnTo>
                      <a:pt x="6349429" y="3112898"/>
                    </a:lnTo>
                    <a:lnTo>
                      <a:pt x="2892448" y="3112898"/>
                    </a:lnTo>
                    <a:lnTo>
                      <a:pt x="2890303" y="1073679"/>
                    </a:lnTo>
                    <a:lnTo>
                      <a:pt x="2890303" y="620617"/>
                    </a:lnTo>
                    <a:lnTo>
                      <a:pt x="1175803" y="620617"/>
                    </a:lnTo>
                    <a:lnTo>
                      <a:pt x="570965" y="620617"/>
                    </a:lnTo>
                    <a:lnTo>
                      <a:pt x="570965" y="1263554"/>
                    </a:lnTo>
                    <a:lnTo>
                      <a:pt x="570965" y="1882326"/>
                    </a:lnTo>
                    <a:lnTo>
                      <a:pt x="570965" y="2063655"/>
                    </a:lnTo>
                    <a:lnTo>
                      <a:pt x="570965" y="2511329"/>
                    </a:lnTo>
                    <a:lnTo>
                      <a:pt x="1742942" y="2511329"/>
                    </a:lnTo>
                    <a:lnTo>
                      <a:pt x="1742942" y="1882326"/>
                    </a:lnTo>
                    <a:lnTo>
                      <a:pt x="1175803" y="1882326"/>
                    </a:lnTo>
                    <a:lnTo>
                      <a:pt x="1175803" y="1263554"/>
                    </a:lnTo>
                    <a:lnTo>
                      <a:pt x="2322224" y="1263554"/>
                    </a:lnTo>
                    <a:lnTo>
                      <a:pt x="2322224" y="3112898"/>
                    </a:lnTo>
                    <a:lnTo>
                      <a:pt x="0" y="3112898"/>
                    </a:lnTo>
                    <a:close/>
                  </a:path>
                </a:pathLst>
              </a:custGeom>
              <a:solidFill>
                <a:srgbClr val="C2D4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3" name="直接连接符 2"/>
          <p:cNvCxnSpPr>
            <a:endCxn id="5" idx="1"/>
          </p:cNvCxnSpPr>
          <p:nvPr/>
        </p:nvCxnSpPr>
        <p:spPr>
          <a:xfrm>
            <a:off x="2771775" y="1707515"/>
            <a:ext cx="2083435" cy="1119505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62915" y="1521143"/>
            <a:ext cx="287655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</a:rPr>
              <a:t>《三国演义》</a:t>
            </a:r>
          </a:p>
          <a:p>
            <a:endParaRPr lang="zh-CN" altLang="en-US" sz="24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</a:rPr>
              <a:t>《水浒传》</a:t>
            </a:r>
          </a:p>
          <a:p>
            <a:endParaRPr lang="zh-CN" altLang="en-US" sz="24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</a:rPr>
              <a:t>《西游记》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854893" y="1488758"/>
            <a:ext cx="128778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</a:rPr>
              <a:t>吴承恩</a:t>
            </a:r>
          </a:p>
          <a:p>
            <a:endParaRPr lang="zh-CN" altLang="en-US" sz="24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sz="24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</a:rPr>
              <a:t>罗贯中</a:t>
            </a:r>
          </a:p>
          <a:p>
            <a:endParaRPr lang="zh-CN" altLang="en-US" sz="24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sz="24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</a:rPr>
              <a:t>施耐庵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855913" y="2594610"/>
            <a:ext cx="2021205" cy="117967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2725579" y="1717358"/>
            <a:ext cx="2152174" cy="147828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876574" y="2224564"/>
            <a:ext cx="1601629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</a:rPr>
              <a:t>元末明初</a:t>
            </a:r>
          </a:p>
          <a:p>
            <a:endParaRPr lang="zh-CN" altLang="en-US" sz="24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</a:rPr>
              <a:t>明代中期</a:t>
            </a:r>
          </a:p>
        </p:txBody>
      </p:sp>
      <p:cxnSp>
        <p:nvCxnSpPr>
          <p:cNvPr id="10" name="直接连接符 9"/>
          <p:cNvCxnSpPr/>
          <p:nvPr/>
        </p:nvCxnSpPr>
        <p:spPr>
          <a:xfrm flipV="1">
            <a:off x="5884545" y="2429828"/>
            <a:ext cx="1099185" cy="146304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V="1">
            <a:off x="5841365" y="2350770"/>
            <a:ext cx="1185545" cy="52451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5800249" y="1899285"/>
            <a:ext cx="1168241" cy="122729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3881755" y="0"/>
            <a:ext cx="2569845" cy="92202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连一连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141605" y="46355"/>
            <a:ext cx="97409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小说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示 4"/>
          <p:cNvGraphicFramePr/>
          <p:nvPr/>
        </p:nvGraphicFramePr>
        <p:xfrm>
          <a:off x="796290" y="461645"/>
          <a:ext cx="7019925" cy="42202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9"/>
          <p:cNvSpPr/>
          <p:nvPr/>
        </p:nvSpPr>
        <p:spPr>
          <a:xfrm>
            <a:off x="141605" y="46355"/>
            <a:ext cx="97790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艺术</a:t>
            </a:r>
          </a:p>
        </p:txBody>
      </p:sp>
      <p:sp>
        <p:nvSpPr>
          <p:cNvPr id="290821" name="Rectangle 5"/>
          <p:cNvSpPr>
            <a:spLocks noChangeArrowheads="1"/>
          </p:cNvSpPr>
          <p:nvPr/>
        </p:nvSpPr>
        <p:spPr bwMode="auto">
          <a:xfrm>
            <a:off x="280670" y="670560"/>
            <a:ext cx="7009765" cy="64516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3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书画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：出现了书法名家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董其昌、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绘画名家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徐渭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等。</a:t>
            </a:r>
          </a:p>
        </p:txBody>
      </p:sp>
      <p:sp>
        <p:nvSpPr>
          <p:cNvPr id="3" name="Rectangle 5"/>
          <p:cNvSpPr>
            <a:spLocks noChangeArrowheads="1"/>
          </p:cNvSpPr>
          <p:nvPr/>
        </p:nvSpPr>
        <p:spPr bwMode="auto">
          <a:xfrm>
            <a:off x="280670" y="1477645"/>
            <a:ext cx="7078980" cy="64516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</a:ln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戏剧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：</a:t>
            </a:r>
            <a:r>
              <a:rPr lang="zh-CN" altLang="en-US" sz="2400" b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汤显祖《牡丹亭》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。</a:t>
            </a:r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280670" y="2446020"/>
            <a:ext cx="6870700" cy="64516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3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其他</a:t>
            </a:r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：徐霞客《徐霞客游记》。</a:t>
            </a:r>
          </a:p>
        </p:txBody>
      </p:sp>
      <p:pic>
        <p:nvPicPr>
          <p:cNvPr id="20" name="图片 19" descr="20120529092842_zAKFy.thumb.600_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56940" y="3183890"/>
            <a:ext cx="1361440" cy="18770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1987" name="图片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0670" y="3183890"/>
            <a:ext cx="2569845" cy="19030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9697" name="组合 1"/>
          <p:cNvGrpSpPr/>
          <p:nvPr/>
        </p:nvGrpSpPr>
        <p:grpSpPr>
          <a:xfrm>
            <a:off x="5561330" y="3183890"/>
            <a:ext cx="2890520" cy="1866265"/>
            <a:chOff x="35496" y="764652"/>
            <a:chExt cx="9156700" cy="5217219"/>
          </a:xfrm>
        </p:grpSpPr>
        <p:pic>
          <p:nvPicPr>
            <p:cNvPr id="29698" name="Picture 3" descr="CAB031P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83862" y="764652"/>
              <a:ext cx="4708334" cy="5217219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29699" name="Picture 4" descr="xuxiak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496" y="764704"/>
              <a:ext cx="4448095" cy="4804423"/>
            </a:xfrm>
            <a:prstGeom prst="rect">
              <a:avLst/>
            </a:prstGeom>
            <a:noFill/>
            <a:ln w="9525"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08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08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41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4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9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0821" grpId="0" bldLvl="0" animBg="1"/>
      <p:bldP spid="3" grpId="0" bldLvl="0" animBg="1"/>
      <p:bldP spid="4" grpId="0" bldLvl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3" descr="图片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500" y="13970"/>
            <a:ext cx="4182110" cy="8966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1630" name="文本框 111629"/>
          <p:cNvSpPr txBox="1"/>
          <p:nvPr/>
        </p:nvSpPr>
        <p:spPr>
          <a:xfrm>
            <a:off x="766445" y="2391410"/>
            <a:ext cx="1501140" cy="829945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400" b="1" noProof="1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明长城和北京城</a:t>
            </a:r>
          </a:p>
        </p:txBody>
      </p:sp>
      <p:sp>
        <p:nvSpPr>
          <p:cNvPr id="30722" name="左大括号 111631"/>
          <p:cNvSpPr/>
          <p:nvPr/>
        </p:nvSpPr>
        <p:spPr>
          <a:xfrm>
            <a:off x="2530475" y="3787140"/>
            <a:ext cx="380365" cy="1227455"/>
          </a:xfrm>
          <a:prstGeom prst="leftBrace">
            <a:avLst>
              <a:gd name="adj1" fmla="val 31454"/>
              <a:gd name="adj2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anchor="t"/>
          <a:lstStyle/>
          <a:p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30723" name="左大括号 2"/>
          <p:cNvSpPr/>
          <p:nvPr/>
        </p:nvSpPr>
        <p:spPr>
          <a:xfrm>
            <a:off x="572770" y="1029335"/>
            <a:ext cx="276860" cy="3985260"/>
          </a:xfrm>
          <a:prstGeom prst="leftBrace">
            <a:avLst>
              <a:gd name="adj1" fmla="val 31306"/>
              <a:gd name="adj2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anchor="t"/>
          <a:lstStyle/>
          <a:p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530475" y="2224405"/>
            <a:ext cx="4655820" cy="398780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000" b="1" noProof="1"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明长城东起鸭绿江边、西至嘉峪关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910590" y="1029335"/>
            <a:ext cx="1501140" cy="460375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400" b="1" noProof="1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科技名著</a:t>
            </a:r>
          </a:p>
        </p:txBody>
      </p:sp>
      <p:sp>
        <p:nvSpPr>
          <p:cNvPr id="30727" name="左大括号 111631"/>
          <p:cNvSpPr/>
          <p:nvPr/>
        </p:nvSpPr>
        <p:spPr>
          <a:xfrm>
            <a:off x="2267585" y="2391410"/>
            <a:ext cx="262255" cy="824865"/>
          </a:xfrm>
          <a:prstGeom prst="leftBrace">
            <a:avLst>
              <a:gd name="adj1" fmla="val 31413"/>
              <a:gd name="adj2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anchor="t"/>
          <a:lstStyle/>
          <a:p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6680" y="1029335"/>
            <a:ext cx="466090" cy="3784600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/>
          <a:p>
            <a:pPr>
              <a:spcBef>
                <a:spcPct val="60000"/>
              </a:spcBef>
            </a:pPr>
            <a:r>
              <a:rPr lang="zh-CN" altLang="en-US" sz="2400" b="1" noProof="1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明朝的科技、建筑与文学</a:t>
            </a:r>
            <a:endParaRPr lang="zh-CN" altLang="en-US" sz="2400" b="1" noProof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  <a:cs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933700" y="3787140"/>
            <a:ext cx="871855" cy="460375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400" b="1" noProof="1"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小说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69620" y="4299585"/>
            <a:ext cx="1783715" cy="460375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400" b="1" noProof="1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小说和艺术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2933700" y="4646295"/>
            <a:ext cx="2961640" cy="398780"/>
          </a:xfrm>
          <a:prstGeom prst="rect">
            <a:avLst/>
          </a:prstGeom>
          <a:solidFill>
            <a:schemeClr val="bg2"/>
          </a:solidFill>
          <a:ln w="9525">
            <a:solidFill>
              <a:srgbClr val="FF0000"/>
            </a:solidFill>
            <a:miter/>
          </a:ln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000" b="1" noProof="1"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戏剧：汤显祖《牡丹亭》</a:t>
            </a:r>
            <a:endParaRPr lang="zh-CN" altLang="en-US" sz="2400" noProof="1">
              <a:effectLst>
                <a:outerShdw blurRad="38100" dist="38100" dir="2700000">
                  <a:srgbClr val="C0C0C0"/>
                </a:outerShdw>
              </a:effectLst>
              <a:latin typeface="+mn-ea"/>
              <a:ea typeface="+mn-ea"/>
              <a:cs typeface="+mn-ea"/>
            </a:endParaRPr>
          </a:p>
        </p:txBody>
      </p:sp>
      <p:sp>
        <p:nvSpPr>
          <p:cNvPr id="30732" name="左大括号 111631"/>
          <p:cNvSpPr/>
          <p:nvPr/>
        </p:nvSpPr>
        <p:spPr>
          <a:xfrm>
            <a:off x="2411730" y="750570"/>
            <a:ext cx="380365" cy="1018540"/>
          </a:xfrm>
          <a:prstGeom prst="leftBrace">
            <a:avLst>
              <a:gd name="adj1" fmla="val 31406"/>
              <a:gd name="adj2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anchor="t"/>
          <a:lstStyle/>
          <a:p>
            <a:endParaRPr lang="zh-CN" altLang="en-US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792095" y="630555"/>
            <a:ext cx="2432050" cy="398780"/>
          </a:xfrm>
          <a:prstGeom prst="rect">
            <a:avLst/>
          </a:prstGeom>
          <a:noFill/>
          <a:ln w="9525">
            <a:solidFill>
              <a:srgbClr val="C0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000" b="1" noProof="1"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李时珍《本草纲目》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529840" y="2822575"/>
            <a:ext cx="4655820" cy="398780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000" b="1" noProof="1"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北京城由宫城、皇城、内城和外城组成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2819400" y="1090930"/>
            <a:ext cx="2430780" cy="398780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000" b="1" noProof="1"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宋应星《天工开物》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2818130" y="1657350"/>
            <a:ext cx="2379345" cy="398780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000" b="1" noProof="1"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徐光启《农政全书》</a:t>
            </a:r>
          </a:p>
        </p:txBody>
      </p:sp>
      <p:sp>
        <p:nvSpPr>
          <p:cNvPr id="30737" name="左大括号 111631"/>
          <p:cNvSpPr/>
          <p:nvPr/>
        </p:nvSpPr>
        <p:spPr>
          <a:xfrm>
            <a:off x="3829050" y="3529330"/>
            <a:ext cx="360045" cy="913765"/>
          </a:xfrm>
          <a:prstGeom prst="leftBrace">
            <a:avLst>
              <a:gd name="adj1" fmla="val 31373"/>
              <a:gd name="adj2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anchor="t"/>
          <a:lstStyle/>
          <a:p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218940" y="3317240"/>
            <a:ext cx="2473960" cy="398780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000" b="1" noProof="1"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罗贯中《三国演义》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218940" y="3787140"/>
            <a:ext cx="2473325" cy="398780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000" b="1" noProof="1"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施耐庵《水浒传》</a:t>
            </a:r>
            <a:endParaRPr lang="zh-CN" altLang="en-US" sz="2400" noProof="1">
              <a:effectLst>
                <a:outerShdw blurRad="38100" dist="38100" dir="2700000">
                  <a:srgbClr val="C0C0C0"/>
                </a:outerShdw>
              </a:effectLst>
              <a:latin typeface="+mn-ea"/>
              <a:ea typeface="+mn-ea"/>
              <a:cs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219575" y="4247515"/>
            <a:ext cx="2473960" cy="398780"/>
          </a:xfrm>
          <a:prstGeom prst="rect">
            <a:avLst/>
          </a:prstGeom>
          <a:noFill/>
          <a:ln w="9525">
            <a:solidFill>
              <a:srgbClr val="FF0000"/>
            </a:solidFill>
            <a:miter/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60000"/>
              </a:spcBef>
            </a:pPr>
            <a:r>
              <a:rPr lang="zh-CN" altLang="en-US" sz="2000" b="1" noProof="1">
                <a:effectLst>
                  <a:outerShdw blurRad="38100" dist="38100" dir="2700000">
                    <a:srgbClr val="C0C0C0"/>
                  </a:outerShdw>
                </a:effectLst>
                <a:latin typeface="+mn-ea"/>
                <a:ea typeface="+mn-ea"/>
                <a:cs typeface="+mn-ea"/>
              </a:rPr>
              <a:t>吴承恩《西游记》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30" grpId="0" bldLvl="0" animBg="1"/>
      <p:bldP spid="30722" grpId="0" bldLvl="0" animBg="1"/>
      <p:bldP spid="30723" grpId="0" animBg="1"/>
      <p:bldP spid="12" grpId="0" bldLvl="0" animBg="1"/>
      <p:bldP spid="4" grpId="0" bldLvl="0" animBg="1"/>
      <p:bldP spid="30727" grpId="0" animBg="1"/>
      <p:bldP spid="13" grpId="0" bldLvl="0" animBg="1"/>
      <p:bldP spid="14" grpId="0" bldLvl="0" animBg="1"/>
      <p:bldP spid="16" grpId="0" bldLvl="0" animBg="1"/>
      <p:bldP spid="30732" grpId="0" animBg="1"/>
      <p:bldP spid="18" grpId="0" bldLvl="0" animBg="1"/>
      <p:bldP spid="19" grpId="0" bldLvl="0" animBg="1"/>
      <p:bldP spid="20" grpId="0" bldLvl="0" animBg="1"/>
      <p:bldP spid="10" grpId="0" bldLvl="0" animBg="1"/>
      <p:bldP spid="30737" grpId="0" animBg="1"/>
      <p:bldP spid="22" grpId="0" bldLvl="0" animBg="1"/>
      <p:bldP spid="23" grpId="0" bldLvl="0" animBg="1"/>
      <p:bldP spid="24" grpId="0" bldLvl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" y="1585595"/>
            <a:ext cx="4499610" cy="278828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440" y="1585595"/>
            <a:ext cx="3904615" cy="285369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2394574" y="461928"/>
            <a:ext cx="4354830" cy="92202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1200" cap="none" spc="50" normalizeH="0" baseline="0" noProof="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uLnTx/>
                <a:uFillTx/>
                <a:latin typeface="叶根友毛笔行书2.0版" pitchFamily="2" charset="-122"/>
                <a:ea typeface="叶根友毛笔行书2.0版" pitchFamily="2" charset="-122"/>
                <a:cs typeface="+mn-cs"/>
              </a:rPr>
              <a:t>中医药的魅力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/>
        </p:nvSpPr>
        <p:spPr>
          <a:xfrm>
            <a:off x="17780" y="627380"/>
            <a:ext cx="8927465" cy="607060"/>
          </a:xfrm>
          <a:prstGeom prst="rect">
            <a:avLst/>
          </a:prstGeom>
          <a:noFill/>
          <a:ln w="9525">
            <a:noFill/>
          </a:ln>
        </p:spPr>
        <p:txBody>
          <a:bodyPr vert="horz" rtlCol="0" anchor="ctr"/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ea"/>
                <a:ea typeface="+mn-ea"/>
                <a:cs typeface="+mn-ea"/>
              </a:rPr>
              <a:t>  </a:t>
            </a:r>
            <a:r>
              <a:rPr kumimoji="0" lang="zh-CN" altLang="en-US" sz="2400" b="1" i="0" u="none" strike="noStrike" kern="1200" cap="none" spc="0" normalizeH="0" baseline="0" noProof="1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+mn-ea"/>
                <a:ea typeface="+mn-ea"/>
                <a:cs typeface="+mn-ea"/>
              </a:rPr>
              <a:t>快速浏览课本</a:t>
            </a:r>
            <a:r>
              <a:rPr kumimoji="0" lang="en-US" altLang="zh-CN" sz="2400" b="1" i="0" u="none" strike="noStrike" kern="1200" cap="none" spc="0" normalizeH="0" baseline="0" noProof="1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+mn-ea"/>
                <a:ea typeface="+mn-ea"/>
                <a:cs typeface="+mn-ea"/>
              </a:rPr>
              <a:t>P76-P78</a:t>
            </a:r>
            <a:r>
              <a:rPr kumimoji="0" lang="zh-CN" altLang="en-US" sz="2400" b="1" i="0" u="none" strike="noStrike" kern="1200" cap="none" spc="0" normalizeH="0" baseline="0" noProof="1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+mn-ea"/>
                <a:ea typeface="+mn-ea"/>
                <a:cs typeface="+mn-ea"/>
              </a:rPr>
              <a:t>，想一想这些插图分别来自哪本科技名著。</a:t>
            </a:r>
          </a:p>
        </p:txBody>
      </p:sp>
      <p:pic>
        <p:nvPicPr>
          <p:cNvPr id="13315" name="内容占位符 3"/>
          <p:cNvPicPr>
            <a:picLocks noGrp="1"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4780" y="1405255"/>
            <a:ext cx="2381885" cy="20796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316" name="文本框 4"/>
          <p:cNvSpPr txBox="1"/>
          <p:nvPr/>
        </p:nvSpPr>
        <p:spPr>
          <a:xfrm>
            <a:off x="1023700" y="3764280"/>
            <a:ext cx="982265" cy="506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2700" b="1" dirty="0">
                <a:latin typeface="Calibri" panose="020F0502020204030204" pitchFamily="34" charset="0"/>
              </a:rPr>
              <a:t>图一</a:t>
            </a:r>
          </a:p>
        </p:txBody>
      </p:sp>
      <p:pic>
        <p:nvPicPr>
          <p:cNvPr id="13317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6415" y="1404620"/>
            <a:ext cx="2852420" cy="21723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318" name="文本框 6"/>
          <p:cNvSpPr txBox="1"/>
          <p:nvPr/>
        </p:nvSpPr>
        <p:spPr>
          <a:xfrm>
            <a:off x="4080669" y="3785076"/>
            <a:ext cx="982266" cy="506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2700" b="1" dirty="0">
                <a:latin typeface="Calibri" panose="020F0502020204030204" pitchFamily="34" charset="0"/>
              </a:rPr>
              <a:t>图二</a:t>
            </a:r>
          </a:p>
        </p:txBody>
      </p:sp>
      <p:sp>
        <p:nvSpPr>
          <p:cNvPr id="13319" name="文本框 7"/>
          <p:cNvSpPr txBox="1"/>
          <p:nvPr/>
        </p:nvSpPr>
        <p:spPr>
          <a:xfrm>
            <a:off x="7331472" y="3764280"/>
            <a:ext cx="982265" cy="506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2700" b="1" dirty="0">
                <a:latin typeface="Calibri" panose="020F0502020204030204" pitchFamily="34" charset="0"/>
              </a:rPr>
              <a:t>图三</a:t>
            </a:r>
          </a:p>
        </p:txBody>
      </p:sp>
      <p:sp>
        <p:nvSpPr>
          <p:cNvPr id="10" name="矩形 9"/>
          <p:cNvSpPr/>
          <p:nvPr/>
        </p:nvSpPr>
        <p:spPr>
          <a:xfrm>
            <a:off x="298649" y="4339829"/>
            <a:ext cx="2244090" cy="50673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700" b="1" i="0" u="none" strike="noStrike" kern="1200" cap="none" spc="0" normalizeH="0" baseline="0" noProof="1">
                <a:ln>
                  <a:noFill/>
                </a:ln>
                <a:solidFill>
                  <a:srgbClr val="1015E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华文行楷" panose="02010800040101010101" charset="-122"/>
                <a:ea typeface="华文行楷" panose="02010800040101010101" charset="-122"/>
                <a:cs typeface="+mn-cs"/>
              </a:rPr>
              <a:t>《本草纲目》</a:t>
            </a:r>
          </a:p>
        </p:txBody>
      </p:sp>
      <p:sp>
        <p:nvSpPr>
          <p:cNvPr id="11" name="矩形 10"/>
          <p:cNvSpPr/>
          <p:nvPr/>
        </p:nvSpPr>
        <p:spPr>
          <a:xfrm>
            <a:off x="3568026" y="4367134"/>
            <a:ext cx="2244090" cy="50673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700" b="1" i="0" u="none" strike="noStrike" kern="1200" cap="none" spc="0" normalizeH="0" baseline="0" noProof="1">
                <a:ln>
                  <a:noFill/>
                </a:ln>
                <a:solidFill>
                  <a:srgbClr val="1015E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华文行楷" panose="02010800040101010101" charset="-122"/>
                <a:ea typeface="华文行楷" panose="02010800040101010101" charset="-122"/>
                <a:cs typeface="+mn-cs"/>
              </a:rPr>
              <a:t>《天工开物》</a:t>
            </a:r>
          </a:p>
        </p:txBody>
      </p:sp>
      <p:sp>
        <p:nvSpPr>
          <p:cNvPr id="12" name="矩形 11"/>
          <p:cNvSpPr/>
          <p:nvPr/>
        </p:nvSpPr>
        <p:spPr>
          <a:xfrm>
            <a:off x="6701433" y="4291727"/>
            <a:ext cx="2244090" cy="50673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700" b="1" i="0" u="none" strike="noStrike" kern="1200" cap="none" spc="0" normalizeH="0" baseline="0" noProof="1">
                <a:ln>
                  <a:noFill/>
                </a:ln>
                <a:solidFill>
                  <a:srgbClr val="1015E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华文行楷" panose="02010800040101010101" charset="-122"/>
                <a:ea typeface="华文行楷" panose="02010800040101010101" charset="-122"/>
                <a:cs typeface="+mn-cs"/>
              </a:rPr>
              <a:t>《农政全书》</a:t>
            </a:r>
          </a:p>
        </p:txBody>
      </p:sp>
      <p:sp>
        <p:nvSpPr>
          <p:cNvPr id="3" name="圆角矩形 2"/>
          <p:cNvSpPr/>
          <p:nvPr/>
        </p:nvSpPr>
        <p:spPr>
          <a:xfrm>
            <a:off x="298450" y="165100"/>
            <a:ext cx="264414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一、</a:t>
            </a: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科技名著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095" y="1497330"/>
            <a:ext cx="2978785" cy="1987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接连接符 43"/>
          <p:cNvCxnSpPr/>
          <p:nvPr/>
        </p:nvCxnSpPr>
        <p:spPr>
          <a:xfrm>
            <a:off x="1138465" y="185964"/>
            <a:ext cx="0" cy="187099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rcRect t="25537" b="6663"/>
          <a:stretch>
            <a:fillRect/>
          </a:stretch>
        </p:blipFill>
        <p:spPr>
          <a:xfrm>
            <a:off x="623570" y="1143000"/>
            <a:ext cx="3929380" cy="3456940"/>
          </a:xfrm>
          <a:prstGeom prst="flowChartAlternateProcess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714501" y="1143001"/>
            <a:ext cx="1638300" cy="5308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zh-CN" altLang="en-US" sz="286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作者档案</a:t>
            </a:r>
          </a:p>
        </p:txBody>
      </p:sp>
      <p:pic>
        <p:nvPicPr>
          <p:cNvPr id="10256" name="图片 22" descr="2854368-fm-b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563"/>
          <a:stretch>
            <a:fillRect/>
          </a:stretch>
        </p:blipFill>
        <p:spPr bwMode="auto">
          <a:xfrm>
            <a:off x="4776108" y="1091974"/>
            <a:ext cx="3910919" cy="3828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57" name="文本框 68612"/>
          <p:cNvSpPr txBox="1">
            <a:spLocks noChangeArrowheads="1"/>
          </p:cNvSpPr>
          <p:nvPr/>
        </p:nvSpPr>
        <p:spPr bwMode="auto">
          <a:xfrm>
            <a:off x="796019" y="1987778"/>
            <a:ext cx="1640205" cy="2555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29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姓名：</a:t>
            </a:r>
          </a:p>
          <a:p>
            <a:endParaRPr lang="en-US" altLang="zh-CN" sz="229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29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地位：</a:t>
            </a:r>
          </a:p>
          <a:p>
            <a:endParaRPr lang="zh-CN" altLang="en-US" sz="229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29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代表作：</a:t>
            </a:r>
          </a:p>
          <a:p>
            <a:endParaRPr lang="zh-CN" altLang="en-US" sz="229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29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成书过程：</a:t>
            </a:r>
          </a:p>
        </p:txBody>
      </p:sp>
      <p:sp>
        <p:nvSpPr>
          <p:cNvPr id="27" name="文本框 68613"/>
          <p:cNvSpPr txBox="1">
            <a:spLocks noChangeArrowheads="1"/>
          </p:cNvSpPr>
          <p:nvPr/>
        </p:nvSpPr>
        <p:spPr bwMode="auto">
          <a:xfrm>
            <a:off x="1816555" y="1987596"/>
            <a:ext cx="1543277" cy="443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290" b="1" dirty="0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李时珍</a:t>
            </a:r>
          </a:p>
        </p:txBody>
      </p:sp>
      <p:sp>
        <p:nvSpPr>
          <p:cNvPr id="30" name="文本框 68615"/>
          <p:cNvSpPr txBox="1">
            <a:spLocks noChangeArrowheads="1"/>
          </p:cNvSpPr>
          <p:nvPr/>
        </p:nvSpPr>
        <p:spPr bwMode="auto">
          <a:xfrm>
            <a:off x="1816736" y="2691674"/>
            <a:ext cx="2823482" cy="443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明代杰出的医药学家</a:t>
            </a:r>
          </a:p>
        </p:txBody>
      </p:sp>
      <p:sp>
        <p:nvSpPr>
          <p:cNvPr id="31" name="文本框 68616"/>
          <p:cNvSpPr txBox="1">
            <a:spLocks noChangeArrowheads="1"/>
          </p:cNvSpPr>
          <p:nvPr/>
        </p:nvSpPr>
        <p:spPr bwMode="auto">
          <a:xfrm>
            <a:off x="2049600" y="3418705"/>
            <a:ext cx="1902732" cy="443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《</a:t>
            </a:r>
            <a:r>
              <a:rPr lang="zh-CN" altLang="en-US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本草纲目</a:t>
            </a:r>
            <a:r>
              <a:rPr lang="en-US" altLang="zh-CN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》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191770" y="186055"/>
            <a:ext cx="224536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《本草纲目》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接连接符 43"/>
          <p:cNvCxnSpPr/>
          <p:nvPr/>
        </p:nvCxnSpPr>
        <p:spPr>
          <a:xfrm>
            <a:off x="1138465" y="185964"/>
            <a:ext cx="0" cy="187099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"/>
          <p:cNvSpPr txBox="1"/>
          <p:nvPr/>
        </p:nvSpPr>
        <p:spPr>
          <a:xfrm>
            <a:off x="3907790" y="1438275"/>
            <a:ext cx="5018405" cy="114744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fontAlgn="auto">
              <a:spcBef>
                <a:spcPct val="60000"/>
              </a:spcBef>
            </a:pPr>
            <a:r>
              <a:rPr lang="zh-CN" altLang="en-US" sz="2290" b="1" noProof="1"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ea"/>
              </a:rPr>
              <a:t>记载了药物</a:t>
            </a:r>
            <a:r>
              <a:rPr lang="en-US" altLang="zh-CN" sz="2290" b="1" noProof="1">
                <a:solidFill>
                  <a:srgbClr val="C0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ea"/>
              </a:rPr>
              <a:t>1800</a:t>
            </a:r>
            <a:r>
              <a:rPr lang="zh-CN" altLang="en-US" sz="2290" b="1" noProof="1">
                <a:solidFill>
                  <a:srgbClr val="C0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ea"/>
              </a:rPr>
              <a:t>多</a:t>
            </a:r>
            <a:r>
              <a:rPr lang="zh-CN" altLang="en-US" sz="2290" b="1" noProof="1"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ea"/>
              </a:rPr>
              <a:t>种；</a:t>
            </a:r>
            <a:r>
              <a:rPr lang="zh-CN" altLang="en-US" sz="2285" b="1">
                <a:solidFill>
                  <a:prstClr val="black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ea"/>
              </a:rPr>
              <a:t>收录药方</a:t>
            </a:r>
            <a:r>
              <a:rPr lang="en-US" altLang="zh-CN" sz="2285" b="1">
                <a:solidFill>
                  <a:srgbClr val="C0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ea"/>
              </a:rPr>
              <a:t>11000</a:t>
            </a:r>
            <a:r>
              <a:rPr lang="zh-CN" altLang="en-US" sz="2285" b="1">
                <a:solidFill>
                  <a:prstClr val="black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ea"/>
              </a:rPr>
              <a:t>多个；附有</a:t>
            </a:r>
            <a:r>
              <a:rPr lang="en-US" altLang="zh-CN" sz="2285" b="1">
                <a:solidFill>
                  <a:srgbClr val="C0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ea"/>
              </a:rPr>
              <a:t>1100</a:t>
            </a:r>
            <a:r>
              <a:rPr lang="zh-CN" altLang="en-US" sz="2285" b="1">
                <a:solidFill>
                  <a:prstClr val="black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ea"/>
              </a:rPr>
              <a:t>多幅药物形态图；对各种药物进行了</a:t>
            </a:r>
            <a:r>
              <a:rPr lang="zh-CN" altLang="en-US" sz="2285" b="1">
                <a:solidFill>
                  <a:srgbClr val="C0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ea"/>
              </a:rPr>
              <a:t>新的分类</a:t>
            </a:r>
            <a:endParaRPr lang="zh-CN" altLang="en-US" sz="2290" b="1" noProof="1">
              <a:effectLst>
                <a:outerShdw blurRad="38100" dist="38100" dir="2700000">
                  <a:srgbClr val="C0C0C0"/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2990158" y="1438438"/>
            <a:ext cx="858610" cy="439510"/>
          </a:xfrm>
          <a:prstGeom prst="roundRect">
            <a:avLst/>
          </a:prstGeom>
          <a:solidFill>
            <a:schemeClr val="bg2">
              <a:lumMod val="2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none">
            <a:spAutoFit/>
          </a:bodyPr>
          <a:lstStyle/>
          <a:p>
            <a:pPr fontAlgn="auto"/>
            <a:r>
              <a:rPr lang="zh-CN" altLang="en-US" sz="2000" b="1" noProof="1">
                <a:solidFill>
                  <a:schemeClr val="bg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内  容</a:t>
            </a:r>
            <a:endParaRPr lang="zh-CN" altLang="en-US" sz="1285" b="1" noProof="1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3112487" y="3000192"/>
            <a:ext cx="795745" cy="439510"/>
          </a:xfrm>
          <a:prstGeom prst="roundRect">
            <a:avLst/>
          </a:prstGeom>
          <a:solidFill>
            <a:schemeClr val="bg2">
              <a:lumMod val="2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none">
            <a:spAutoFit/>
          </a:bodyPr>
          <a:lstStyle/>
          <a:p>
            <a:pPr fontAlgn="auto"/>
            <a:r>
              <a:rPr lang="zh-CN" altLang="en-US" sz="2000" b="1" noProof="1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意 义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079240" y="3067685"/>
            <a:ext cx="4541520" cy="1283335"/>
            <a:chOff x="5914" y="6007"/>
            <a:chExt cx="7152" cy="2021"/>
          </a:xfrm>
        </p:grpSpPr>
        <p:sp>
          <p:nvSpPr>
            <p:cNvPr id="20" name="文本框 3"/>
            <p:cNvSpPr txBox="1"/>
            <p:nvPr/>
          </p:nvSpPr>
          <p:spPr>
            <a:xfrm>
              <a:off x="5914" y="7330"/>
              <a:ext cx="7152" cy="69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lstStyle/>
            <a:p>
              <a:pPr fontAlgn="auto">
                <a:spcBef>
                  <a:spcPct val="60000"/>
                </a:spcBef>
              </a:pPr>
              <a:r>
                <a:rPr lang="zh-CN" altLang="en-US" sz="2290" b="1" noProof="1">
                  <a:effectLst>
                    <a:outerShdw blurRad="38100" dist="38100" dir="2700000">
                      <a:srgbClr val="C0C0C0"/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  <a:cs typeface="+mn-ea"/>
                </a:rPr>
                <a:t>在世界医药史上占有重要的地位</a:t>
              </a:r>
              <a:endParaRPr lang="zh-CN" altLang="en-US" sz="2290" b="1" noProof="1"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914" y="6007"/>
              <a:ext cx="6480" cy="698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fontAlgn="auto">
                <a:spcBef>
                  <a:spcPct val="60000"/>
                </a:spcBef>
              </a:pPr>
              <a:r>
                <a:rPr lang="zh-CN" altLang="en-US" sz="2290" b="1" noProof="1">
                  <a:solidFill>
                    <a:prstClr val="black"/>
                  </a:solidFill>
                  <a:effectLst>
                    <a:outerShdw blurRad="38100" dist="38100" dir="2700000">
                      <a:srgbClr val="C0C0C0"/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  <a:cs typeface="+mn-ea"/>
                </a:rPr>
                <a:t>总结了我国古代药物学成就</a:t>
              </a:r>
              <a:endParaRPr lang="zh-CN" altLang="en-US" sz="2290" b="1" noProof="1">
                <a:solidFill>
                  <a:prstClr val="black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5914" y="6716"/>
              <a:ext cx="5787" cy="698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fontAlgn="auto">
                <a:spcBef>
                  <a:spcPct val="60000"/>
                </a:spcBef>
              </a:pPr>
              <a:r>
                <a:rPr lang="zh-CN" altLang="en-US" sz="2290" b="1" noProof="1">
                  <a:solidFill>
                    <a:prstClr val="black"/>
                  </a:solidFill>
                  <a:effectLst>
                    <a:outerShdw blurRad="38100" dist="38100" dir="2700000">
                      <a:srgbClr val="C0C0C0"/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  <a:cs typeface="+mn-ea"/>
                </a:rPr>
                <a:t>丰富了我国医药学宝库</a:t>
              </a:r>
              <a:endParaRPr lang="zh-CN" altLang="en-US" sz="2290" b="1" noProof="1">
                <a:solidFill>
                  <a:prstClr val="black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pic>
        <p:nvPicPr>
          <p:cNvPr id="39" name="图片 38" descr="101714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CAD7DF"/>
              </a:clrFrom>
              <a:clrTo>
                <a:srgbClr val="CAD7D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5" t="3593" r="11562" b="3593"/>
          <a:stretch>
            <a:fillRect/>
          </a:stretch>
        </p:blipFill>
        <p:spPr bwMode="auto">
          <a:xfrm>
            <a:off x="106680" y="1419225"/>
            <a:ext cx="2832735" cy="2366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2" name="圆角矩形 41"/>
          <p:cNvSpPr/>
          <p:nvPr/>
        </p:nvSpPr>
        <p:spPr>
          <a:xfrm>
            <a:off x="471170" y="530860"/>
            <a:ext cx="8554085" cy="91973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fontAlgn="auto"/>
            <a:r>
              <a:rPr lang="zh-CN" altLang="en-US" sz="2400" b="1" noProof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李建元在</a:t>
            </a:r>
            <a:r>
              <a:rPr lang="en-US" altLang="zh-CN" sz="2400" b="1" noProof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《</a:t>
            </a:r>
            <a:r>
              <a:rPr lang="zh-CN" altLang="en-US" sz="2400" b="1" noProof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进</a:t>
            </a:r>
            <a:r>
              <a:rPr lang="en-US" altLang="zh-CN" sz="2400" b="1" noProof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&lt;</a:t>
            </a:r>
            <a:r>
              <a:rPr lang="zh-CN" altLang="en-US" sz="2400" b="1" noProof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本草纲目</a:t>
            </a:r>
            <a:r>
              <a:rPr lang="en-US" altLang="zh-CN" sz="2400" b="1" noProof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&gt;</a:t>
            </a:r>
            <a:r>
              <a:rPr lang="zh-CN" altLang="en-US" sz="2400" b="1" noProof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疏</a:t>
            </a:r>
            <a:r>
              <a:rPr lang="en-US" altLang="zh-CN" sz="2400" b="1" noProof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》</a:t>
            </a:r>
            <a:r>
              <a:rPr lang="zh-CN" altLang="en-US" sz="2400" b="1" noProof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中指出：“上自坟典、下至传奇，凡有相关，靡不收采，虽命医书，实该物理。”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274955" y="68580"/>
            <a:ext cx="231775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《本草纲目》</a:t>
            </a:r>
          </a:p>
        </p:txBody>
      </p:sp>
      <p:sp>
        <p:nvSpPr>
          <p:cNvPr id="2" name="矩形 1"/>
          <p:cNvSpPr/>
          <p:nvPr/>
        </p:nvSpPr>
        <p:spPr>
          <a:xfrm>
            <a:off x="106680" y="3952240"/>
            <a:ext cx="3342005" cy="3987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《本草纲目》中的药材插图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42" grpId="0" bldLvl="0" animBg="1"/>
      <p:bldP spid="42" grpId="1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接连接符 43"/>
          <p:cNvCxnSpPr/>
          <p:nvPr/>
        </p:nvCxnSpPr>
        <p:spPr>
          <a:xfrm>
            <a:off x="1138465" y="185964"/>
            <a:ext cx="0" cy="187099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4233545" y="1117600"/>
            <a:ext cx="4723130" cy="88392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1715" b="1">
                <a:latin typeface="黑体" panose="02010609060101010101" pitchFamily="49" charset="-122"/>
                <a:ea typeface="黑体" panose="02010609060101010101" pitchFamily="49" charset="-122"/>
              </a:rPr>
              <a:t>    《</a:t>
            </a:r>
            <a:r>
              <a:rPr lang="zh-CN" altLang="en-US" sz="1715" b="1">
                <a:latin typeface="黑体" panose="02010609060101010101" pitchFamily="49" charset="-122"/>
                <a:ea typeface="黑体" panose="02010609060101010101" pitchFamily="49" charset="-122"/>
              </a:rPr>
              <a:t>本草纲目</a:t>
            </a:r>
            <a:r>
              <a:rPr lang="en-US" altLang="zh-CN" sz="1715" b="1"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lang="zh-CN" altLang="en-US" sz="1715" b="1">
                <a:latin typeface="黑体" panose="02010609060101010101" pitchFamily="49" charset="-122"/>
                <a:ea typeface="黑体" panose="02010609060101010101" pitchFamily="49" charset="-122"/>
              </a:rPr>
              <a:t>自问世以后，广为流传，</a:t>
            </a:r>
            <a:r>
              <a:rPr lang="en-US" altLang="zh-CN" sz="1715" b="1">
                <a:latin typeface="黑体" panose="02010609060101010101" pitchFamily="49" charset="-122"/>
                <a:ea typeface="黑体" panose="02010609060101010101" pitchFamily="49" charset="-122"/>
              </a:rPr>
              <a:t>17</a:t>
            </a:r>
            <a:r>
              <a:rPr lang="zh-CN" altLang="en-US" sz="1715" b="1">
                <a:latin typeface="黑体" panose="02010609060101010101" pitchFamily="49" charset="-122"/>
                <a:ea typeface="黑体" panose="02010609060101010101" pitchFamily="49" charset="-122"/>
              </a:rPr>
              <a:t>世纪初传入</a:t>
            </a:r>
            <a:r>
              <a:rPr lang="zh-CN" altLang="en-US" sz="1715" b="1">
                <a:solidFill>
                  <a:srgbClr val="6600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日本</a:t>
            </a:r>
            <a:r>
              <a:rPr lang="zh-CN" altLang="en-US" sz="1715" b="1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sz="1715" b="1">
                <a:solidFill>
                  <a:srgbClr val="6600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朝鲜</a:t>
            </a:r>
            <a:r>
              <a:rPr lang="zh-CN" altLang="en-US" sz="1715" b="1">
                <a:latin typeface="黑体" panose="02010609060101010101" pitchFamily="49" charset="-122"/>
                <a:ea typeface="黑体" panose="02010609060101010101" pitchFamily="49" charset="-122"/>
              </a:rPr>
              <a:t>，以后又陆续被翻译成拉丁文、法文、俄文、德文、英文等多种文字。</a:t>
            </a:r>
          </a:p>
        </p:txBody>
      </p:sp>
      <p:pic>
        <p:nvPicPr>
          <p:cNvPr id="16397" name="图片 18" descr="11bd0001a90eb65e4871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441" y="907687"/>
            <a:ext cx="3775982" cy="2855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191770" y="4018280"/>
            <a:ext cx="8888095" cy="39878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</a:t>
            </a:r>
            <a:r>
              <a:rPr lang="en-US" altLang="zh-CN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《</a:t>
            </a:r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本草纲目</a:t>
            </a:r>
            <a:r>
              <a:rPr lang="en-US" altLang="zh-CN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》</a:t>
            </a:r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被联合国教科文组织列入世界非物质文化遗产</a:t>
            </a:r>
            <a:r>
              <a:rPr lang="en-US" altLang="zh-CN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《</a:t>
            </a:r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世界记忆录</a:t>
            </a:r>
            <a:r>
              <a:rPr lang="en-US" altLang="zh-CN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》</a:t>
            </a:r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。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6197011" y="648506"/>
            <a:ext cx="795745" cy="439510"/>
          </a:xfrm>
          <a:prstGeom prst="roundRect">
            <a:avLst/>
          </a:prstGeom>
          <a:solidFill>
            <a:schemeClr val="bg2">
              <a:lumMod val="2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none">
            <a:spAutoFit/>
          </a:bodyPr>
          <a:lstStyle/>
          <a:p>
            <a:pPr fontAlgn="auto"/>
            <a:r>
              <a:rPr lang="zh-CN" altLang="en-US" sz="2000" b="1" noProof="1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传 播</a:t>
            </a:r>
          </a:p>
        </p:txBody>
      </p:sp>
      <p:pic>
        <p:nvPicPr>
          <p:cNvPr id="23" name="图片 22" descr="179728919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189" y="2214018"/>
            <a:ext cx="2527527" cy="154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圆角矩形 3"/>
          <p:cNvSpPr/>
          <p:nvPr/>
        </p:nvSpPr>
        <p:spPr>
          <a:xfrm>
            <a:off x="191770" y="186055"/>
            <a:ext cx="2263775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《本草纲目》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20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接连接符 43"/>
          <p:cNvCxnSpPr/>
          <p:nvPr/>
        </p:nvCxnSpPr>
        <p:spPr>
          <a:xfrm>
            <a:off x="1138465" y="185964"/>
            <a:ext cx="0" cy="187099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rcRect t="26845" b="6065"/>
          <a:stretch>
            <a:fillRect/>
          </a:stretch>
        </p:blipFill>
        <p:spPr>
          <a:xfrm>
            <a:off x="611505" y="1131570"/>
            <a:ext cx="3667760" cy="3420745"/>
          </a:xfrm>
          <a:prstGeom prst="flowChartAlternateProcess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714501" y="1143001"/>
            <a:ext cx="1638300" cy="5308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zh-CN" altLang="en-US" sz="286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作者档案</a:t>
            </a:r>
          </a:p>
        </p:txBody>
      </p:sp>
      <p:sp>
        <p:nvSpPr>
          <p:cNvPr id="24592" name="文本框 68612"/>
          <p:cNvSpPr txBox="1">
            <a:spLocks noChangeArrowheads="1"/>
          </p:cNvSpPr>
          <p:nvPr/>
        </p:nvSpPr>
        <p:spPr bwMode="auto">
          <a:xfrm>
            <a:off x="796019" y="1987778"/>
            <a:ext cx="1640205" cy="2555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290" b="1">
                <a:latin typeface="华文新魏" panose="02010800040101010101" pitchFamily="2" charset="-122"/>
                <a:ea typeface="华文新魏" panose="02010800040101010101" pitchFamily="2" charset="-122"/>
              </a:rPr>
              <a:t>姓名：</a:t>
            </a:r>
          </a:p>
          <a:p>
            <a:endParaRPr lang="en-US" altLang="zh-CN" sz="2290" b="1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290" b="1">
                <a:latin typeface="华文新魏" panose="02010800040101010101" pitchFamily="2" charset="-122"/>
                <a:ea typeface="华文新魏" panose="02010800040101010101" pitchFamily="2" charset="-122"/>
              </a:rPr>
              <a:t>地位：</a:t>
            </a:r>
          </a:p>
          <a:p>
            <a:endParaRPr lang="zh-CN" altLang="en-US" sz="2290" b="1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290" b="1">
                <a:latin typeface="华文新魏" panose="02010800040101010101" pitchFamily="2" charset="-122"/>
                <a:ea typeface="华文新魏" panose="02010800040101010101" pitchFamily="2" charset="-122"/>
              </a:rPr>
              <a:t>代表作：</a:t>
            </a:r>
          </a:p>
          <a:p>
            <a:endParaRPr lang="zh-CN" altLang="en-US" sz="2290" b="1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290" b="1">
                <a:latin typeface="华文新魏" panose="02010800040101010101" pitchFamily="2" charset="-122"/>
                <a:ea typeface="华文新魏" panose="02010800040101010101" pitchFamily="2" charset="-122"/>
              </a:rPr>
              <a:t>成书过程：</a:t>
            </a:r>
          </a:p>
        </p:txBody>
      </p:sp>
      <p:sp>
        <p:nvSpPr>
          <p:cNvPr id="23" name="文本框 68613"/>
          <p:cNvSpPr txBox="1">
            <a:spLocks noChangeArrowheads="1"/>
          </p:cNvSpPr>
          <p:nvPr/>
        </p:nvSpPr>
        <p:spPr bwMode="auto">
          <a:xfrm>
            <a:off x="1816555" y="2010456"/>
            <a:ext cx="1543277" cy="443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宋应星</a:t>
            </a:r>
          </a:p>
        </p:txBody>
      </p:sp>
      <p:sp>
        <p:nvSpPr>
          <p:cNvPr id="27" name="文本框 68615"/>
          <p:cNvSpPr txBox="1">
            <a:spLocks noChangeArrowheads="1"/>
          </p:cNvSpPr>
          <p:nvPr/>
        </p:nvSpPr>
        <p:spPr bwMode="auto">
          <a:xfrm>
            <a:off x="1816736" y="2697933"/>
            <a:ext cx="2823482" cy="443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科学家</a:t>
            </a:r>
          </a:p>
        </p:txBody>
      </p:sp>
      <p:sp>
        <p:nvSpPr>
          <p:cNvPr id="28" name="文本框 68616"/>
          <p:cNvSpPr txBox="1">
            <a:spLocks noChangeArrowheads="1"/>
          </p:cNvSpPr>
          <p:nvPr/>
        </p:nvSpPr>
        <p:spPr bwMode="auto">
          <a:xfrm>
            <a:off x="1959430" y="3395210"/>
            <a:ext cx="1902732" cy="443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《</a:t>
            </a:r>
            <a:r>
              <a:rPr lang="zh-CN" altLang="en-US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天工开物</a:t>
            </a:r>
            <a:r>
              <a:rPr lang="en-US" altLang="zh-CN" sz="2290" b="1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》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191770" y="186055"/>
            <a:ext cx="224409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《天工开物》</a:t>
            </a:r>
          </a:p>
        </p:txBody>
      </p:sp>
      <p:pic>
        <p:nvPicPr>
          <p:cNvPr id="8194" name="Picture 6" descr="宋应星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2860" y="1179830"/>
            <a:ext cx="3121660" cy="34798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7" grpId="0"/>
      <p:bldP spid="2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图片 53" descr="t018d16e110143ea11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1" b="25095"/>
          <a:stretch>
            <a:fillRect/>
          </a:stretch>
        </p:blipFill>
        <p:spPr bwMode="auto">
          <a:xfrm>
            <a:off x="438831" y="5072063"/>
            <a:ext cx="8230054" cy="102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/>
          <p:cNvSpPr/>
          <p:nvPr/>
        </p:nvSpPr>
        <p:spPr bwMode="auto">
          <a:xfrm flipV="1">
            <a:off x="456973" y="5141477"/>
            <a:ext cx="8230055" cy="32657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sz="1285" noProof="1">
              <a:ln>
                <a:solidFill>
                  <a:srgbClr val="660033"/>
                </a:solidFill>
              </a:ln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1138465" y="185964"/>
            <a:ext cx="0" cy="187099"/>
          </a:xfrm>
          <a:prstGeom prst="line">
            <a:avLst/>
          </a:prstGeom>
          <a:ln w="28575" cmpd="sng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圆角矩形 20"/>
          <p:cNvSpPr/>
          <p:nvPr/>
        </p:nvSpPr>
        <p:spPr>
          <a:xfrm>
            <a:off x="177800" y="1024255"/>
            <a:ext cx="969010" cy="513947"/>
          </a:xfrm>
          <a:prstGeom prst="roundRect">
            <a:avLst/>
          </a:prstGeom>
          <a:solidFill>
            <a:schemeClr val="bg2">
              <a:lumMod val="2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fontAlgn="auto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内容</a:t>
            </a:r>
            <a:endParaRPr lang="zh-CN" altLang="en-US" sz="2400" b="1" noProof="1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1286510" y="876935"/>
            <a:ext cx="7726045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R="0" defTabSz="914400" eaLnBrk="0" hangingPunct="0">
              <a:buClrTx/>
              <a:buSzTx/>
              <a:defRPr/>
            </a:pPr>
            <a:r>
              <a:rPr lang="zh-CN" altLang="en-US" sz="2000" b="1" noProof="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内容非常丰富，把各生产部门分为</a:t>
            </a:r>
            <a:r>
              <a:rPr lang="en-US" altLang="zh-CN" sz="2000" b="1" noProof="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18</a:t>
            </a:r>
            <a:r>
              <a:rPr lang="zh-CN" altLang="en-US" sz="2000" b="1" noProof="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类，</a:t>
            </a:r>
            <a:r>
              <a:rPr lang="zh-CN" altLang="en-US" sz="2000" b="1" noProof="0" dirty="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几乎覆盖了当时中国农业和手工业的所有生产、加工部门</a:t>
            </a:r>
            <a:r>
              <a:rPr lang="zh-CN" altLang="en-US" sz="2000" b="1" noProof="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。</a:t>
            </a:r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对我国古代的农业和手工业进行了全面的总结，</a:t>
            </a:r>
            <a:r>
              <a:rPr lang="zh-CN" altLang="en-US" sz="2000" b="1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记述了中国在当时世界上具有先进水平的科学技术</a:t>
            </a:r>
            <a:endParaRPr lang="zh-CN" altLang="en-US" sz="20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138555" y="2038350"/>
            <a:ext cx="7538720" cy="2296160"/>
            <a:chOff x="1012" y="2925"/>
            <a:chExt cx="11872" cy="3616"/>
          </a:xfrm>
        </p:grpSpPr>
        <p:pic>
          <p:nvPicPr>
            <p:cNvPr id="28688" name="图片 26" descr="QQ截图20170530212129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2" y="2925"/>
              <a:ext cx="7096" cy="35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689" name="图片 27" descr="QQ截图20170530212237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08" y="2925"/>
              <a:ext cx="4777" cy="36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圆角矩形 3"/>
          <p:cNvSpPr/>
          <p:nvPr/>
        </p:nvSpPr>
        <p:spPr>
          <a:xfrm>
            <a:off x="132080" y="186055"/>
            <a:ext cx="2331720" cy="462280"/>
          </a:xfrm>
          <a:prstGeom prst="roundRect">
            <a:avLst>
              <a:gd name="adj" fmla="val 10405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《天工开物》</a:t>
            </a:r>
          </a:p>
        </p:txBody>
      </p:sp>
      <p:sp>
        <p:nvSpPr>
          <p:cNvPr id="22" name="圆角矩形 21"/>
          <p:cNvSpPr/>
          <p:nvPr/>
        </p:nvSpPr>
        <p:spPr>
          <a:xfrm>
            <a:off x="186018" y="1913968"/>
            <a:ext cx="952507" cy="556252"/>
          </a:xfrm>
          <a:prstGeom prst="roundRect">
            <a:avLst/>
          </a:prstGeom>
          <a:solidFill>
            <a:schemeClr val="bg2">
              <a:lumMod val="2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spAutoFit/>
          </a:bodyPr>
          <a:lstStyle/>
          <a:p>
            <a:pPr fontAlgn="auto"/>
            <a:r>
              <a:rPr lang="zh-CN" altLang="en-US" sz="2665" b="1" noProof="1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地位</a:t>
            </a:r>
          </a:p>
        </p:txBody>
      </p:sp>
      <p:sp>
        <p:nvSpPr>
          <p:cNvPr id="6" name="矩形 5"/>
          <p:cNvSpPr/>
          <p:nvPr/>
        </p:nvSpPr>
        <p:spPr>
          <a:xfrm>
            <a:off x="1384935" y="2071370"/>
            <a:ext cx="740537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/>
            <a:r>
              <a:rPr lang="zh-CN" altLang="en-US" sz="2800" b="1" noProof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被誉为“</a:t>
            </a:r>
            <a:r>
              <a:rPr lang="en-US" altLang="en-US" sz="2800" b="1" noProof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中国17世纪的工艺百科全书</a:t>
            </a:r>
            <a:r>
              <a:rPr lang="zh-CN" altLang="en-US" sz="2800" b="1" noProof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”。</a:t>
            </a:r>
            <a:endParaRPr lang="zh-CN" altLang="en-US" sz="2800" noProof="1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17500" y="2763520"/>
            <a:ext cx="8472805" cy="154368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材料研读</a:t>
            </a:r>
          </a:p>
          <a:p>
            <a:pPr algn="l"/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宋应星在《天工开物》的序言中说：</a:t>
            </a:r>
            <a:r>
              <a:rPr lang="en-US" altLang="zh-CN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“</a:t>
            </a:r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卷分前后，乃</a:t>
            </a:r>
            <a:r>
              <a:rPr lang="en-US" altLang="zh-CN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‘</a:t>
            </a:r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贵五谷而贱金玉</a:t>
            </a:r>
            <a:r>
              <a:rPr lang="en-US" altLang="zh-CN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’</a:t>
            </a:r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之义。</a:t>
            </a:r>
            <a:r>
              <a:rPr lang="en-US" altLang="zh-CN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”</a:t>
            </a:r>
          </a:p>
          <a:p>
            <a:pPr algn="l"/>
            <a:r>
              <a:rPr lang="zh-CN" altLang="en-US" sz="20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他在书里把谷物类放在前面，而把珠玉类置于最后。想一想：他为什么这样编排呢？</a:t>
            </a:r>
          </a:p>
        </p:txBody>
      </p:sp>
      <p:sp>
        <p:nvSpPr>
          <p:cNvPr id="9" name="矩形 8"/>
          <p:cNvSpPr/>
          <p:nvPr/>
        </p:nvSpPr>
        <p:spPr>
          <a:xfrm>
            <a:off x="2313940" y="4126865"/>
            <a:ext cx="4773295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 fontAlgn="auto"/>
            <a:r>
              <a:rPr lang="zh-CN" altLang="en-US" sz="6000" b="1" strike="noStrike" noProof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重农的思想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f09a8781-2a9f-47d4-869c-ec6ff20c0c8b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685.5606886456062,&quot;width&quot;:4094.397247085556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f09a8781-2a9f-47d4-869c-ec6ff20c0c8b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44485860"/>
  <p:tag name="KSO_WM_UNIT_PLACING_PICTURE_USER_VIEWPORT" val="{&quot;height&quot;:5345,&quot;width&quot;:8011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1495</Words>
  <Application>Microsoft Office PowerPoint</Application>
  <PresentationFormat>全屏显示(16:9)</PresentationFormat>
  <Paragraphs>281</Paragraphs>
  <Slides>32</Slides>
  <Notes>13</Notes>
  <HiddenSlides>0</HiddenSlides>
  <MMClips>1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32</vt:i4>
      </vt:variant>
    </vt:vector>
  </HeadingPairs>
  <TitlesOfParts>
    <vt:vector size="46" baseType="lpstr">
      <vt:lpstr>黑体</vt:lpstr>
      <vt:lpstr>华文行楷</vt:lpstr>
      <vt:lpstr>华文隶书</vt:lpstr>
      <vt:lpstr>华文新魏</vt:lpstr>
      <vt:lpstr>华文中宋</vt:lpstr>
      <vt:lpstr>楷体</vt:lpstr>
      <vt:lpstr>宋体</vt:lpstr>
      <vt:lpstr>叶根友毛笔行书2.0版</vt:lpstr>
      <vt:lpstr>Arial</vt:lpstr>
      <vt:lpstr>Calibri</vt:lpstr>
      <vt:lpstr>Cambria</vt:lpstr>
      <vt:lpstr>Times New Roman</vt:lpstr>
      <vt:lpstr>Office 主题</vt:lpstr>
      <vt:lpstr>2_Office 主题</vt:lpstr>
      <vt:lpstr>PowerPoint 演示文稿</vt:lpstr>
      <vt:lpstr>第16课  明朝的科技、建筑与文学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会玲 郭</cp:lastModifiedBy>
  <cp:revision>289</cp:revision>
  <dcterms:created xsi:type="dcterms:W3CDTF">2019-11-28T01:14:00Z</dcterms:created>
  <dcterms:modified xsi:type="dcterms:W3CDTF">2020-03-30T09:52:25Z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

<file path=docProps/thumbnail.jpeg>
</file>